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4"/>
  </p:handoutMasterIdLst>
  <p:sldIdLst>
    <p:sldId id="256" r:id="rId2"/>
    <p:sldId id="257" r:id="rId3"/>
    <p:sldId id="258" r:id="rId4"/>
    <p:sldId id="259" r:id="rId5"/>
    <p:sldId id="272" r:id="rId6"/>
    <p:sldId id="273" r:id="rId7"/>
    <p:sldId id="274" r:id="rId8"/>
    <p:sldId id="264" r:id="rId9"/>
    <p:sldId id="267" r:id="rId10"/>
    <p:sldId id="268" r:id="rId11"/>
    <p:sldId id="275" r:id="rId12"/>
    <p:sldId id="276" r:id="rId13"/>
    <p:sldId id="277" r:id="rId14"/>
    <p:sldId id="292" r:id="rId15"/>
    <p:sldId id="293" r:id="rId16"/>
    <p:sldId id="294" r:id="rId17"/>
    <p:sldId id="295" r:id="rId18"/>
    <p:sldId id="297" r:id="rId19"/>
    <p:sldId id="296" r:id="rId20"/>
    <p:sldId id="298" r:id="rId21"/>
    <p:sldId id="299" r:id="rId22"/>
    <p:sldId id="300" r:id="rId23"/>
    <p:sldId id="282" r:id="rId24"/>
    <p:sldId id="283" r:id="rId25"/>
    <p:sldId id="284" r:id="rId26"/>
    <p:sldId id="288" r:id="rId27"/>
    <p:sldId id="285" r:id="rId28"/>
    <p:sldId id="286" r:id="rId29"/>
    <p:sldId id="291" r:id="rId30"/>
    <p:sldId id="287" r:id="rId31"/>
    <p:sldId id="301" r:id="rId32"/>
    <p:sldId id="289"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2831" autoAdjust="0"/>
    <p:restoredTop sz="94622" autoAdjust="0"/>
  </p:normalViewPr>
  <p:slideViewPr>
    <p:cSldViewPr>
      <p:cViewPr>
        <p:scale>
          <a:sx n="60" d="100"/>
          <a:sy n="60" d="100"/>
        </p:scale>
        <p:origin x="-2124" y="-6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CE8E98-3B3C-42FB-A7C7-D74B455880B8}"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64936DF7-72A4-4263-80D3-C5F1E8B79F19}">
      <dgm:prSet/>
      <dgm:spPr/>
      <dgm:t>
        <a:bodyPr/>
        <a:lstStyle/>
        <a:p>
          <a:pPr rtl="0"/>
          <a:r>
            <a:rPr lang="ru-RU" dirty="0" smtClean="0"/>
            <a:t>ФЗ от 03.05.2012 № 46-ФЗ «О ратификации конвенции о правах инвалидов» </a:t>
          </a:r>
        </a:p>
        <a:p>
          <a:pPr rtl="0"/>
          <a:r>
            <a:rPr lang="ru-RU" dirty="0" smtClean="0"/>
            <a:t>(конвенция ратифицирована в связи с вступлением России в ВТО)</a:t>
          </a:r>
          <a:endParaRPr lang="ru-RU" dirty="0"/>
        </a:p>
      </dgm:t>
    </dgm:pt>
    <dgm:pt modelId="{08C731C4-CBCC-424D-BA24-5CB937ACC09E}" type="parTrans" cxnId="{93EF3164-CE94-4AF0-A7DF-7130AB358105}">
      <dgm:prSet/>
      <dgm:spPr/>
      <dgm:t>
        <a:bodyPr/>
        <a:lstStyle/>
        <a:p>
          <a:endParaRPr lang="ru-RU"/>
        </a:p>
      </dgm:t>
    </dgm:pt>
    <dgm:pt modelId="{30959DD7-138D-4785-8BFC-BFEE0B7C03A7}" type="sibTrans" cxnId="{93EF3164-CE94-4AF0-A7DF-7130AB358105}">
      <dgm:prSet/>
      <dgm:spPr/>
      <dgm:t>
        <a:bodyPr/>
        <a:lstStyle/>
        <a:p>
          <a:endParaRPr lang="ru-RU"/>
        </a:p>
      </dgm:t>
    </dgm:pt>
    <dgm:pt modelId="{F5EC825B-4F83-4DAF-AFD4-5F00A71A4948}">
      <dgm:prSet/>
      <dgm:spPr/>
      <dgm:t>
        <a:bodyPr/>
        <a:lstStyle/>
        <a:p>
          <a:pPr rtl="0"/>
          <a:r>
            <a:rPr lang="ru-RU" dirty="0" smtClean="0"/>
            <a:t>ФЗ от 29.12.2012 № 273-ФЗ  «Об образовании в Российской Федерации»</a:t>
          </a:r>
          <a:endParaRPr lang="ru-RU" dirty="0"/>
        </a:p>
      </dgm:t>
    </dgm:pt>
    <dgm:pt modelId="{F87ACEB9-03A4-4869-820C-0B6069066402}" type="parTrans" cxnId="{B54413AD-CE69-4F31-81F9-C80A10B7B016}">
      <dgm:prSet/>
      <dgm:spPr/>
      <dgm:t>
        <a:bodyPr/>
        <a:lstStyle/>
        <a:p>
          <a:endParaRPr lang="ru-RU"/>
        </a:p>
      </dgm:t>
    </dgm:pt>
    <dgm:pt modelId="{11E967E6-CD77-4229-81DD-A6523F1CA8FF}" type="sibTrans" cxnId="{B54413AD-CE69-4F31-81F9-C80A10B7B016}">
      <dgm:prSet/>
      <dgm:spPr/>
      <dgm:t>
        <a:bodyPr/>
        <a:lstStyle/>
        <a:p>
          <a:endParaRPr lang="ru-RU"/>
        </a:p>
      </dgm:t>
    </dgm:pt>
    <dgm:pt modelId="{5AD9CDED-5F8C-4961-9A96-71557F56F1B4}" type="pres">
      <dgm:prSet presAssocID="{EACE8E98-3B3C-42FB-A7C7-D74B455880B8}" presName="Name0" presStyleCnt="0">
        <dgm:presLayoutVars>
          <dgm:dir/>
          <dgm:animLvl val="lvl"/>
          <dgm:resizeHandles val="exact"/>
        </dgm:presLayoutVars>
      </dgm:prSet>
      <dgm:spPr/>
      <dgm:t>
        <a:bodyPr/>
        <a:lstStyle/>
        <a:p>
          <a:endParaRPr lang="ru-RU"/>
        </a:p>
      </dgm:t>
    </dgm:pt>
    <dgm:pt modelId="{21C55A1A-D86E-45C9-AAA5-1CAB9EA8BE34}" type="pres">
      <dgm:prSet presAssocID="{F5EC825B-4F83-4DAF-AFD4-5F00A71A4948}" presName="boxAndChildren" presStyleCnt="0"/>
      <dgm:spPr/>
    </dgm:pt>
    <dgm:pt modelId="{9069767F-1182-4ED3-900A-99ABDC61F768}" type="pres">
      <dgm:prSet presAssocID="{F5EC825B-4F83-4DAF-AFD4-5F00A71A4948}" presName="parentTextBox" presStyleLbl="node1" presStyleIdx="0" presStyleCnt="2"/>
      <dgm:spPr/>
      <dgm:t>
        <a:bodyPr/>
        <a:lstStyle/>
        <a:p>
          <a:endParaRPr lang="ru-RU"/>
        </a:p>
      </dgm:t>
    </dgm:pt>
    <dgm:pt modelId="{66A0CB7F-D800-463C-9355-8A43E8128F84}" type="pres">
      <dgm:prSet presAssocID="{30959DD7-138D-4785-8BFC-BFEE0B7C03A7}" presName="sp" presStyleCnt="0"/>
      <dgm:spPr/>
    </dgm:pt>
    <dgm:pt modelId="{A65D3DE5-88EA-4200-AE18-E4004B09B779}" type="pres">
      <dgm:prSet presAssocID="{64936DF7-72A4-4263-80D3-C5F1E8B79F19}" presName="arrowAndChildren" presStyleCnt="0"/>
      <dgm:spPr/>
    </dgm:pt>
    <dgm:pt modelId="{26C9F359-B259-4594-80A5-52B9843737EB}" type="pres">
      <dgm:prSet presAssocID="{64936DF7-72A4-4263-80D3-C5F1E8B79F19}" presName="parentTextArrow" presStyleLbl="node1" presStyleIdx="1" presStyleCnt="2"/>
      <dgm:spPr/>
      <dgm:t>
        <a:bodyPr/>
        <a:lstStyle/>
        <a:p>
          <a:endParaRPr lang="ru-RU"/>
        </a:p>
      </dgm:t>
    </dgm:pt>
  </dgm:ptLst>
  <dgm:cxnLst>
    <dgm:cxn modelId="{B54413AD-CE69-4F31-81F9-C80A10B7B016}" srcId="{EACE8E98-3B3C-42FB-A7C7-D74B455880B8}" destId="{F5EC825B-4F83-4DAF-AFD4-5F00A71A4948}" srcOrd="1" destOrd="0" parTransId="{F87ACEB9-03A4-4869-820C-0B6069066402}" sibTransId="{11E967E6-CD77-4229-81DD-A6523F1CA8FF}"/>
    <dgm:cxn modelId="{2303CDEB-7F2C-4FBD-9F26-4F4F9EED7E97}" type="presOf" srcId="{64936DF7-72A4-4263-80D3-C5F1E8B79F19}" destId="{26C9F359-B259-4594-80A5-52B9843737EB}" srcOrd="0" destOrd="0" presId="urn:microsoft.com/office/officeart/2005/8/layout/process4"/>
    <dgm:cxn modelId="{6EB91A96-81D9-4E54-A88C-78404030486B}" type="presOf" srcId="{EACE8E98-3B3C-42FB-A7C7-D74B455880B8}" destId="{5AD9CDED-5F8C-4961-9A96-71557F56F1B4}" srcOrd="0" destOrd="0" presId="urn:microsoft.com/office/officeart/2005/8/layout/process4"/>
    <dgm:cxn modelId="{D93ADA5B-2EDF-4221-9749-837605DF1397}" type="presOf" srcId="{F5EC825B-4F83-4DAF-AFD4-5F00A71A4948}" destId="{9069767F-1182-4ED3-900A-99ABDC61F768}" srcOrd="0" destOrd="0" presId="urn:microsoft.com/office/officeart/2005/8/layout/process4"/>
    <dgm:cxn modelId="{93EF3164-CE94-4AF0-A7DF-7130AB358105}" srcId="{EACE8E98-3B3C-42FB-A7C7-D74B455880B8}" destId="{64936DF7-72A4-4263-80D3-C5F1E8B79F19}" srcOrd="0" destOrd="0" parTransId="{08C731C4-CBCC-424D-BA24-5CB937ACC09E}" sibTransId="{30959DD7-138D-4785-8BFC-BFEE0B7C03A7}"/>
    <dgm:cxn modelId="{BC542344-5CFE-4F1B-AA09-F9C4D70B1339}" type="presParOf" srcId="{5AD9CDED-5F8C-4961-9A96-71557F56F1B4}" destId="{21C55A1A-D86E-45C9-AAA5-1CAB9EA8BE34}" srcOrd="0" destOrd="0" presId="urn:microsoft.com/office/officeart/2005/8/layout/process4"/>
    <dgm:cxn modelId="{1F04A659-E733-4A96-ACD8-CD11F9927BE5}" type="presParOf" srcId="{21C55A1A-D86E-45C9-AAA5-1CAB9EA8BE34}" destId="{9069767F-1182-4ED3-900A-99ABDC61F768}" srcOrd="0" destOrd="0" presId="urn:microsoft.com/office/officeart/2005/8/layout/process4"/>
    <dgm:cxn modelId="{8A38EDE8-FB7F-43E3-A82C-AF5852C28FC1}" type="presParOf" srcId="{5AD9CDED-5F8C-4961-9A96-71557F56F1B4}" destId="{66A0CB7F-D800-463C-9355-8A43E8128F84}" srcOrd="1" destOrd="0" presId="urn:microsoft.com/office/officeart/2005/8/layout/process4"/>
    <dgm:cxn modelId="{C67986B5-AED4-45CD-9A32-FDA94D91F2F3}" type="presParOf" srcId="{5AD9CDED-5F8C-4961-9A96-71557F56F1B4}" destId="{A65D3DE5-88EA-4200-AE18-E4004B09B779}" srcOrd="2" destOrd="0" presId="urn:microsoft.com/office/officeart/2005/8/layout/process4"/>
    <dgm:cxn modelId="{CE75993B-FD3D-4D42-9BDC-D30C87F2C394}" type="presParOf" srcId="{A65D3DE5-88EA-4200-AE18-E4004B09B779}" destId="{26C9F359-B259-4594-80A5-52B9843737EB}" srcOrd="0" destOrd="0" presId="urn:microsoft.com/office/officeart/2005/8/layout/process4"/>
  </dgm:cxnLst>
  <dgm:bg/>
  <dgm:whole/>
</dgm:dataModel>
</file>

<file path=ppt/diagrams/data2.xml><?xml version="1.0" encoding="utf-8"?>
<dgm:dataModel xmlns:dgm="http://schemas.openxmlformats.org/drawingml/2006/diagram" xmlns:a="http://schemas.openxmlformats.org/drawingml/2006/main">
  <dgm:ptLst>
    <dgm:pt modelId="{5F0897F8-AE6E-44A5-B987-1FCC234321C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33CA64CB-5AB4-4358-980B-6639576CA6B7}">
      <dgm:prSet/>
      <dgm:spPr/>
      <dgm:t>
        <a:bodyPr/>
        <a:lstStyle/>
        <a:p>
          <a:pPr rtl="0"/>
          <a:r>
            <a:rPr lang="ru-RU" dirty="0" smtClean="0"/>
            <a:t>Статья 2. Обучающийся с ограниченными возможностями здоровья - физическое лицо, имеющее </a:t>
          </a:r>
          <a:r>
            <a:rPr lang="ru-RU" u="sng" dirty="0" smtClean="0"/>
            <a:t>недостатки в физическом </a:t>
          </a:r>
          <a:r>
            <a:rPr lang="ru-RU" dirty="0" smtClean="0"/>
            <a:t>и (или) психологическом </a:t>
          </a:r>
          <a:r>
            <a:rPr lang="ru-RU" u="sng" dirty="0" smtClean="0"/>
            <a:t>развитии</a:t>
          </a:r>
          <a:r>
            <a:rPr lang="ru-RU" dirty="0" smtClean="0"/>
            <a:t>, подтвержденные </a:t>
          </a:r>
          <a:r>
            <a:rPr lang="ru-RU" dirty="0" err="1" smtClean="0"/>
            <a:t>психолого-медико-педагогической</a:t>
          </a:r>
          <a:r>
            <a:rPr lang="ru-RU" dirty="0" smtClean="0"/>
            <a:t> комиссией и препятствующие получению образования без создания специальных условий.</a:t>
          </a:r>
          <a:endParaRPr lang="ru-RU" dirty="0"/>
        </a:p>
      </dgm:t>
    </dgm:pt>
    <dgm:pt modelId="{FA1EBA7B-BD77-4F8A-806E-64005C7C8C04}" type="parTrans" cxnId="{CA7166E7-0B9F-4568-B7E1-471EA3935609}">
      <dgm:prSet/>
      <dgm:spPr/>
      <dgm:t>
        <a:bodyPr/>
        <a:lstStyle/>
        <a:p>
          <a:endParaRPr lang="ru-RU"/>
        </a:p>
      </dgm:t>
    </dgm:pt>
    <dgm:pt modelId="{3BB2CF4A-C767-447E-8718-F0DC12A0A733}" type="sibTrans" cxnId="{CA7166E7-0B9F-4568-B7E1-471EA3935609}">
      <dgm:prSet/>
      <dgm:spPr/>
      <dgm:t>
        <a:bodyPr/>
        <a:lstStyle/>
        <a:p>
          <a:endParaRPr lang="ru-RU"/>
        </a:p>
      </dgm:t>
    </dgm:pt>
    <dgm:pt modelId="{9D000728-AD96-461F-99A4-5957EA1C4B36}">
      <dgm:prSet/>
      <dgm:spPr/>
      <dgm:t>
        <a:bodyPr/>
        <a:lstStyle/>
        <a:p>
          <a:pPr rtl="0"/>
          <a:r>
            <a:rPr lang="ru-RU" dirty="0" smtClean="0"/>
            <a:t>Готовятся  изменения в ФЗ «Об образовании в РФ» – «дети с особыми образовательными потребностями»</a:t>
          </a:r>
          <a:endParaRPr lang="ru-RU" dirty="0"/>
        </a:p>
      </dgm:t>
    </dgm:pt>
    <dgm:pt modelId="{CA88AC81-8E6E-40AF-8B40-8B6FCA607E4A}" type="parTrans" cxnId="{233ED0A6-7DD6-4DAF-BD95-A7F4614CC57C}">
      <dgm:prSet/>
      <dgm:spPr/>
      <dgm:t>
        <a:bodyPr/>
        <a:lstStyle/>
        <a:p>
          <a:endParaRPr lang="ru-RU"/>
        </a:p>
      </dgm:t>
    </dgm:pt>
    <dgm:pt modelId="{F67120C1-5352-4E79-A28D-CC0E445CADCD}" type="sibTrans" cxnId="{233ED0A6-7DD6-4DAF-BD95-A7F4614CC57C}">
      <dgm:prSet/>
      <dgm:spPr/>
      <dgm:t>
        <a:bodyPr/>
        <a:lstStyle/>
        <a:p>
          <a:endParaRPr lang="ru-RU"/>
        </a:p>
      </dgm:t>
    </dgm:pt>
    <dgm:pt modelId="{EB4C3870-A087-44F6-8994-674C01B40089}" type="pres">
      <dgm:prSet presAssocID="{5F0897F8-AE6E-44A5-B987-1FCC234321C7}" presName="Name0" presStyleCnt="0">
        <dgm:presLayoutVars>
          <dgm:dir/>
          <dgm:animLvl val="lvl"/>
          <dgm:resizeHandles val="exact"/>
        </dgm:presLayoutVars>
      </dgm:prSet>
      <dgm:spPr/>
      <dgm:t>
        <a:bodyPr/>
        <a:lstStyle/>
        <a:p>
          <a:endParaRPr lang="ru-RU"/>
        </a:p>
      </dgm:t>
    </dgm:pt>
    <dgm:pt modelId="{CCEFE9AF-8D4F-417B-ABDD-57A407FAA10A}" type="pres">
      <dgm:prSet presAssocID="{9D000728-AD96-461F-99A4-5957EA1C4B36}" presName="boxAndChildren" presStyleCnt="0"/>
      <dgm:spPr/>
    </dgm:pt>
    <dgm:pt modelId="{FA88F372-13CC-4496-86B0-835BD4F0B639}" type="pres">
      <dgm:prSet presAssocID="{9D000728-AD96-461F-99A4-5957EA1C4B36}" presName="parentTextBox" presStyleLbl="node1" presStyleIdx="0" presStyleCnt="2"/>
      <dgm:spPr/>
      <dgm:t>
        <a:bodyPr/>
        <a:lstStyle/>
        <a:p>
          <a:endParaRPr lang="ru-RU"/>
        </a:p>
      </dgm:t>
    </dgm:pt>
    <dgm:pt modelId="{5BC71D46-DE70-470E-B6C9-39450557557C}" type="pres">
      <dgm:prSet presAssocID="{3BB2CF4A-C767-447E-8718-F0DC12A0A733}" presName="sp" presStyleCnt="0"/>
      <dgm:spPr/>
    </dgm:pt>
    <dgm:pt modelId="{6313A7CE-6B12-4296-97CD-ADEB5ED0E655}" type="pres">
      <dgm:prSet presAssocID="{33CA64CB-5AB4-4358-980B-6639576CA6B7}" presName="arrowAndChildren" presStyleCnt="0"/>
      <dgm:spPr/>
    </dgm:pt>
    <dgm:pt modelId="{C0AFFB32-C13E-4D58-8ABC-5F9932D960E3}" type="pres">
      <dgm:prSet presAssocID="{33CA64CB-5AB4-4358-980B-6639576CA6B7}" presName="parentTextArrow" presStyleLbl="node1" presStyleIdx="1" presStyleCnt="2"/>
      <dgm:spPr/>
      <dgm:t>
        <a:bodyPr/>
        <a:lstStyle/>
        <a:p>
          <a:endParaRPr lang="ru-RU"/>
        </a:p>
      </dgm:t>
    </dgm:pt>
  </dgm:ptLst>
  <dgm:cxnLst>
    <dgm:cxn modelId="{089E1E46-59D0-4CBB-9111-41C07AB2AC29}" type="presOf" srcId="{5F0897F8-AE6E-44A5-B987-1FCC234321C7}" destId="{EB4C3870-A087-44F6-8994-674C01B40089}" srcOrd="0" destOrd="0" presId="urn:microsoft.com/office/officeart/2005/8/layout/process4"/>
    <dgm:cxn modelId="{C63EF1A9-E7BD-4B3E-A910-38DD9DFC5C65}" type="presOf" srcId="{9D000728-AD96-461F-99A4-5957EA1C4B36}" destId="{FA88F372-13CC-4496-86B0-835BD4F0B639}" srcOrd="0" destOrd="0" presId="urn:microsoft.com/office/officeart/2005/8/layout/process4"/>
    <dgm:cxn modelId="{233ED0A6-7DD6-4DAF-BD95-A7F4614CC57C}" srcId="{5F0897F8-AE6E-44A5-B987-1FCC234321C7}" destId="{9D000728-AD96-461F-99A4-5957EA1C4B36}" srcOrd="1" destOrd="0" parTransId="{CA88AC81-8E6E-40AF-8B40-8B6FCA607E4A}" sibTransId="{F67120C1-5352-4E79-A28D-CC0E445CADCD}"/>
    <dgm:cxn modelId="{CA7166E7-0B9F-4568-B7E1-471EA3935609}" srcId="{5F0897F8-AE6E-44A5-B987-1FCC234321C7}" destId="{33CA64CB-5AB4-4358-980B-6639576CA6B7}" srcOrd="0" destOrd="0" parTransId="{FA1EBA7B-BD77-4F8A-806E-64005C7C8C04}" sibTransId="{3BB2CF4A-C767-447E-8718-F0DC12A0A733}"/>
    <dgm:cxn modelId="{BBE26316-F933-4C5A-B0C8-EECA18FB032F}" type="presOf" srcId="{33CA64CB-5AB4-4358-980B-6639576CA6B7}" destId="{C0AFFB32-C13E-4D58-8ABC-5F9932D960E3}" srcOrd="0" destOrd="0" presId="urn:microsoft.com/office/officeart/2005/8/layout/process4"/>
    <dgm:cxn modelId="{804A5DF1-CCD9-41E7-8BB9-23CA08E96801}" type="presParOf" srcId="{EB4C3870-A087-44F6-8994-674C01B40089}" destId="{CCEFE9AF-8D4F-417B-ABDD-57A407FAA10A}" srcOrd="0" destOrd="0" presId="urn:microsoft.com/office/officeart/2005/8/layout/process4"/>
    <dgm:cxn modelId="{C6B3E8D0-5DD9-451A-BEE9-AA1D251ACEF8}" type="presParOf" srcId="{CCEFE9AF-8D4F-417B-ABDD-57A407FAA10A}" destId="{FA88F372-13CC-4496-86B0-835BD4F0B639}" srcOrd="0" destOrd="0" presId="urn:microsoft.com/office/officeart/2005/8/layout/process4"/>
    <dgm:cxn modelId="{3FBDCC5E-E736-4D15-9260-763313171B57}" type="presParOf" srcId="{EB4C3870-A087-44F6-8994-674C01B40089}" destId="{5BC71D46-DE70-470E-B6C9-39450557557C}" srcOrd="1" destOrd="0" presId="urn:microsoft.com/office/officeart/2005/8/layout/process4"/>
    <dgm:cxn modelId="{6705F94E-7241-4B77-9329-3F601D06CF30}" type="presParOf" srcId="{EB4C3870-A087-44F6-8994-674C01B40089}" destId="{6313A7CE-6B12-4296-97CD-ADEB5ED0E655}" srcOrd="2" destOrd="0" presId="urn:microsoft.com/office/officeart/2005/8/layout/process4"/>
    <dgm:cxn modelId="{704B9926-A320-4CAB-8C29-DD47BDF6C480}" type="presParOf" srcId="{6313A7CE-6B12-4296-97CD-ADEB5ED0E655}" destId="{C0AFFB32-C13E-4D58-8ABC-5F9932D960E3}" srcOrd="0" destOrd="0" presId="urn:microsoft.com/office/officeart/2005/8/layout/process4"/>
  </dgm:cxnLst>
  <dgm:bg/>
  <dgm:whole/>
</dgm:dataModel>
</file>

<file path=ppt/diagrams/data3.xml><?xml version="1.0" encoding="utf-8"?>
<dgm:dataModel xmlns:dgm="http://schemas.openxmlformats.org/drawingml/2006/diagram" xmlns:a="http://schemas.openxmlformats.org/drawingml/2006/main">
  <dgm:ptLst>
    <dgm:pt modelId="{CB0643C0-963D-4F9F-A5F3-69347F86278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B1AB636C-C6A2-4509-A763-9A5DD9481FC9}">
      <dgm:prSet custT="1"/>
      <dgm:spPr/>
      <dgm:t>
        <a:bodyPr/>
        <a:lstStyle/>
        <a:p>
          <a:pPr rtl="0"/>
          <a:endParaRPr lang="ru-RU" sz="1600" dirty="0" smtClean="0"/>
        </a:p>
        <a:p>
          <a:pPr rtl="0"/>
          <a:endParaRPr lang="ru-RU" sz="2000" dirty="0" smtClean="0">
            <a:latin typeface="Times New Roman" pitchFamily="18" charset="0"/>
            <a:cs typeface="Times New Roman" pitchFamily="18" charset="0"/>
          </a:endParaRPr>
        </a:p>
        <a:p>
          <a:pPr rtl="0"/>
          <a:r>
            <a:rPr lang="ru-RU" sz="2000" dirty="0" smtClean="0">
              <a:latin typeface="Times New Roman" pitchFamily="18" charset="0"/>
              <a:cs typeface="Times New Roman" pitchFamily="18" charset="0"/>
            </a:rPr>
            <a:t>Является индивидуальной , составляется (разрабатывается) для одного ребенка, обучающегося  в условиях инклюзии  или если ребенок с ОВЗ  попадает в иную «видовую» среду (н., глухой ребенок в С(к)ОУ </a:t>
          </a:r>
          <a:r>
            <a:rPr lang="en-US" sz="2000" dirty="0" smtClean="0">
              <a:latin typeface="Times New Roman" pitchFamily="18" charset="0"/>
              <a:cs typeface="Times New Roman" pitchFamily="18" charset="0"/>
            </a:rPr>
            <a:t>VIII </a:t>
          </a:r>
          <a:r>
            <a:rPr lang="ru-RU" sz="2000" dirty="0" smtClean="0">
              <a:latin typeface="Times New Roman" pitchFamily="18" charset="0"/>
              <a:cs typeface="Times New Roman" pitchFamily="18" charset="0"/>
            </a:rPr>
            <a:t>вида)</a:t>
          </a:r>
        </a:p>
        <a:p>
          <a:pPr rtl="0"/>
          <a:endParaRPr lang="ru-RU" sz="1800" dirty="0"/>
        </a:p>
      </dgm:t>
    </dgm:pt>
    <dgm:pt modelId="{330C35A7-6583-4155-97B0-4C9EB364FF2A}" type="parTrans" cxnId="{F2AA95D1-E8C8-498F-B153-6E71ACD859A6}">
      <dgm:prSet/>
      <dgm:spPr/>
      <dgm:t>
        <a:bodyPr/>
        <a:lstStyle/>
        <a:p>
          <a:endParaRPr lang="ru-RU"/>
        </a:p>
      </dgm:t>
    </dgm:pt>
    <dgm:pt modelId="{EF3C522D-1D94-4DB3-892A-842499D928BC}" type="sibTrans" cxnId="{F2AA95D1-E8C8-498F-B153-6E71ACD859A6}">
      <dgm:prSet/>
      <dgm:spPr/>
      <dgm:t>
        <a:bodyPr/>
        <a:lstStyle/>
        <a:p>
          <a:endParaRPr lang="ru-RU"/>
        </a:p>
      </dgm:t>
    </dgm:pt>
    <dgm:pt modelId="{30CB5F11-1268-4834-BA3B-3A15F1529458}">
      <dgm:prSet custT="1"/>
      <dgm:spPr/>
      <dgm:t>
        <a:bodyPr/>
        <a:lstStyle/>
        <a:p>
          <a:pPr rtl="0"/>
          <a:r>
            <a:rPr lang="ru-RU" sz="2400" dirty="0" smtClean="0">
              <a:latin typeface="Times New Roman" pitchFamily="18" charset="0"/>
              <a:cs typeface="Times New Roman" pitchFamily="18" charset="0"/>
            </a:rPr>
            <a:t>В Уставе ОО д.б. указана АООП и АОП</a:t>
          </a:r>
          <a:endParaRPr lang="ru-RU" sz="2400" dirty="0">
            <a:latin typeface="Times New Roman" pitchFamily="18" charset="0"/>
            <a:cs typeface="Times New Roman" pitchFamily="18" charset="0"/>
          </a:endParaRPr>
        </a:p>
      </dgm:t>
    </dgm:pt>
    <dgm:pt modelId="{4854579C-B574-4EDE-8427-176ED495E5D3}" type="parTrans" cxnId="{4020A5C6-9681-4AA4-B242-EC24924B20E0}">
      <dgm:prSet/>
      <dgm:spPr/>
      <dgm:t>
        <a:bodyPr/>
        <a:lstStyle/>
        <a:p>
          <a:endParaRPr lang="ru-RU"/>
        </a:p>
      </dgm:t>
    </dgm:pt>
    <dgm:pt modelId="{5F8CF85E-7ACC-40CA-BF61-9D873F16F241}" type="sibTrans" cxnId="{4020A5C6-9681-4AA4-B242-EC24924B20E0}">
      <dgm:prSet/>
      <dgm:spPr/>
      <dgm:t>
        <a:bodyPr/>
        <a:lstStyle/>
        <a:p>
          <a:endParaRPr lang="ru-RU"/>
        </a:p>
      </dgm:t>
    </dgm:pt>
    <dgm:pt modelId="{462A7F30-C9DA-497F-BD0A-2BC0346A0EE8}">
      <dgm:prSet custT="1"/>
      <dgm:spPr/>
      <dgm:t>
        <a:bodyPr/>
        <a:lstStyle/>
        <a:p>
          <a:pPr rtl="0">
            <a:spcAft>
              <a:spcPts val="0"/>
            </a:spcAft>
          </a:pPr>
          <a:r>
            <a:rPr lang="ru-RU" sz="2000" dirty="0" smtClean="0">
              <a:latin typeface="Times New Roman" pitchFamily="18" charset="0"/>
              <a:cs typeface="Times New Roman" pitchFamily="18" charset="0"/>
            </a:rPr>
            <a:t>В рекомендациях  ПМПК необходимо указывать</a:t>
          </a:r>
        </a:p>
        <a:p>
          <a:pPr rtl="0">
            <a:spcAft>
              <a:spcPts val="0"/>
            </a:spcAft>
          </a:pPr>
          <a:r>
            <a:rPr lang="ru-RU" sz="2000" dirty="0" smtClean="0">
              <a:latin typeface="Times New Roman" pitchFamily="18" charset="0"/>
              <a:cs typeface="Times New Roman" pitchFamily="18" charset="0"/>
            </a:rPr>
            <a:t>- два варианта программ: АООП или АОП;</a:t>
          </a:r>
        </a:p>
        <a:p>
          <a:pPr rtl="0">
            <a:spcAft>
              <a:spcPts val="0"/>
            </a:spcAft>
          </a:pPr>
          <a:r>
            <a:rPr lang="ru-RU" sz="2000" dirty="0" smtClean="0">
              <a:latin typeface="Times New Roman" pitchFamily="18" charset="0"/>
              <a:cs typeface="Times New Roman" pitchFamily="18" charset="0"/>
            </a:rPr>
            <a:t>- специалистов, в услугах которых нуждается ребенок (ст.34 ФЗ-273)</a:t>
          </a:r>
        </a:p>
        <a:p>
          <a:pPr rtl="0">
            <a:spcAft>
              <a:spcPct val="35000"/>
            </a:spcAft>
          </a:pPr>
          <a:endParaRPr lang="ru-RU" sz="1800" dirty="0"/>
        </a:p>
      </dgm:t>
    </dgm:pt>
    <dgm:pt modelId="{5532D742-6FFF-440E-AF67-EB87469E4305}" type="parTrans" cxnId="{5830BF86-0D72-48B6-95CE-C08BB20E67DE}">
      <dgm:prSet/>
      <dgm:spPr/>
      <dgm:t>
        <a:bodyPr/>
        <a:lstStyle/>
        <a:p>
          <a:endParaRPr lang="ru-RU"/>
        </a:p>
      </dgm:t>
    </dgm:pt>
    <dgm:pt modelId="{4397170A-78CD-4FEF-ABCC-870C125866C8}" type="sibTrans" cxnId="{5830BF86-0D72-48B6-95CE-C08BB20E67DE}">
      <dgm:prSet/>
      <dgm:spPr/>
      <dgm:t>
        <a:bodyPr/>
        <a:lstStyle/>
        <a:p>
          <a:endParaRPr lang="ru-RU"/>
        </a:p>
      </dgm:t>
    </dgm:pt>
    <dgm:pt modelId="{875F70BE-E50D-45BA-A4D2-457FD089C51A}">
      <dgm:prSet custT="1"/>
      <dgm:spPr/>
      <dgm:t>
        <a:bodyPr/>
        <a:lstStyle/>
        <a:p>
          <a:r>
            <a:rPr lang="ru-RU" sz="2000" dirty="0" smtClean="0">
              <a:latin typeface="Times New Roman" pitchFamily="18" charset="0"/>
              <a:cs typeface="Times New Roman" pitchFamily="18" charset="0"/>
            </a:rPr>
            <a:t>АОП может быть реализована в группе комбинированной, оздоровительной, </a:t>
          </a:r>
          <a:r>
            <a:rPr lang="ru-RU" sz="2000" dirty="0" err="1" smtClean="0">
              <a:latin typeface="Times New Roman" pitchFamily="18" charset="0"/>
              <a:cs typeface="Times New Roman" pitchFamily="18" charset="0"/>
            </a:rPr>
            <a:t>общеразвивающей</a:t>
          </a:r>
          <a:r>
            <a:rPr lang="ru-RU" sz="2000" dirty="0" smtClean="0">
              <a:latin typeface="Times New Roman" pitchFamily="18" charset="0"/>
              <a:cs typeface="Times New Roman" pitchFamily="18" charset="0"/>
            </a:rPr>
            <a:t> направленности (Приказ 1014)</a:t>
          </a:r>
          <a:endParaRPr lang="ru-RU" sz="2000" dirty="0">
            <a:latin typeface="Times New Roman" pitchFamily="18" charset="0"/>
            <a:cs typeface="Times New Roman" pitchFamily="18" charset="0"/>
          </a:endParaRPr>
        </a:p>
      </dgm:t>
    </dgm:pt>
    <dgm:pt modelId="{813E54E3-7CEB-4D0D-9881-B48FFB314846}" type="parTrans" cxnId="{D6FD9BD0-2841-4915-A957-E374BC04EAF1}">
      <dgm:prSet/>
      <dgm:spPr/>
      <dgm:t>
        <a:bodyPr/>
        <a:lstStyle/>
        <a:p>
          <a:endParaRPr lang="ru-RU"/>
        </a:p>
      </dgm:t>
    </dgm:pt>
    <dgm:pt modelId="{EDADCBDC-9B95-4A75-8E8C-4A353373805D}" type="sibTrans" cxnId="{D6FD9BD0-2841-4915-A957-E374BC04EAF1}">
      <dgm:prSet/>
      <dgm:spPr/>
      <dgm:t>
        <a:bodyPr/>
        <a:lstStyle/>
        <a:p>
          <a:endParaRPr lang="ru-RU"/>
        </a:p>
      </dgm:t>
    </dgm:pt>
    <dgm:pt modelId="{2ACC14E1-30E2-4932-99CA-3683B94129B9}" type="pres">
      <dgm:prSet presAssocID="{CB0643C0-963D-4F9F-A5F3-69347F862789}" presName="Name0" presStyleCnt="0">
        <dgm:presLayoutVars>
          <dgm:dir/>
          <dgm:animLvl val="lvl"/>
          <dgm:resizeHandles val="exact"/>
        </dgm:presLayoutVars>
      </dgm:prSet>
      <dgm:spPr/>
      <dgm:t>
        <a:bodyPr/>
        <a:lstStyle/>
        <a:p>
          <a:endParaRPr lang="ru-RU"/>
        </a:p>
      </dgm:t>
    </dgm:pt>
    <dgm:pt modelId="{B78B0131-90BA-4E68-93EE-88C71851949A}" type="pres">
      <dgm:prSet presAssocID="{30CB5F11-1268-4834-BA3B-3A15F1529458}" presName="boxAndChildren" presStyleCnt="0"/>
      <dgm:spPr/>
    </dgm:pt>
    <dgm:pt modelId="{6A78CFD3-5408-4CBB-9A1A-BE393A782640}" type="pres">
      <dgm:prSet presAssocID="{30CB5F11-1268-4834-BA3B-3A15F1529458}" presName="parentTextBox" presStyleLbl="node1" presStyleIdx="0" presStyleCnt="3" custScaleY="35390"/>
      <dgm:spPr/>
      <dgm:t>
        <a:bodyPr/>
        <a:lstStyle/>
        <a:p>
          <a:endParaRPr lang="ru-RU"/>
        </a:p>
      </dgm:t>
    </dgm:pt>
    <dgm:pt modelId="{57400644-1024-4A38-8AC8-299BFB34861F}" type="pres">
      <dgm:prSet presAssocID="{4397170A-78CD-4FEF-ABCC-870C125866C8}" presName="sp" presStyleCnt="0"/>
      <dgm:spPr/>
    </dgm:pt>
    <dgm:pt modelId="{9E6D692D-5F57-4E55-9B27-E3295B5646F7}" type="pres">
      <dgm:prSet presAssocID="{462A7F30-C9DA-497F-BD0A-2BC0346A0EE8}" presName="arrowAndChildren" presStyleCnt="0"/>
      <dgm:spPr/>
    </dgm:pt>
    <dgm:pt modelId="{6979E79C-9DEA-4F7E-A9AF-36B6B7CC010E}" type="pres">
      <dgm:prSet presAssocID="{462A7F30-C9DA-497F-BD0A-2BC0346A0EE8}" presName="parentTextArrow" presStyleLbl="node1" presStyleIdx="1" presStyleCnt="3" custScaleY="65177"/>
      <dgm:spPr/>
      <dgm:t>
        <a:bodyPr/>
        <a:lstStyle/>
        <a:p>
          <a:endParaRPr lang="ru-RU"/>
        </a:p>
      </dgm:t>
    </dgm:pt>
    <dgm:pt modelId="{EBD7B220-57BC-48C7-96A0-639B5BAEF187}" type="pres">
      <dgm:prSet presAssocID="{EF3C522D-1D94-4DB3-892A-842499D928BC}" presName="sp" presStyleCnt="0"/>
      <dgm:spPr/>
    </dgm:pt>
    <dgm:pt modelId="{DB471C02-3B46-450D-BF7B-83CD71942CDE}" type="pres">
      <dgm:prSet presAssocID="{B1AB636C-C6A2-4509-A763-9A5DD9481FC9}" presName="arrowAndChildren" presStyleCnt="0"/>
      <dgm:spPr/>
    </dgm:pt>
    <dgm:pt modelId="{F067AC41-531D-4472-8568-C0F174387F4A}" type="pres">
      <dgm:prSet presAssocID="{B1AB636C-C6A2-4509-A763-9A5DD9481FC9}" presName="parentTextArrow" presStyleLbl="node1" presStyleIdx="1" presStyleCnt="3"/>
      <dgm:spPr/>
      <dgm:t>
        <a:bodyPr/>
        <a:lstStyle/>
        <a:p>
          <a:endParaRPr lang="ru-RU"/>
        </a:p>
      </dgm:t>
    </dgm:pt>
    <dgm:pt modelId="{93AB712F-B2A2-4070-8D56-B6FA918D44E4}" type="pres">
      <dgm:prSet presAssocID="{B1AB636C-C6A2-4509-A763-9A5DD9481FC9}" presName="arrow" presStyleLbl="node1" presStyleIdx="2" presStyleCnt="3"/>
      <dgm:spPr/>
      <dgm:t>
        <a:bodyPr/>
        <a:lstStyle/>
        <a:p>
          <a:endParaRPr lang="ru-RU"/>
        </a:p>
      </dgm:t>
    </dgm:pt>
    <dgm:pt modelId="{33E4A7E5-5D27-457B-B83C-A9B36A4F6A05}" type="pres">
      <dgm:prSet presAssocID="{B1AB636C-C6A2-4509-A763-9A5DD9481FC9}" presName="descendantArrow" presStyleCnt="0"/>
      <dgm:spPr/>
    </dgm:pt>
    <dgm:pt modelId="{5E732FF0-2C43-466F-BB10-FD21F7DCA305}" type="pres">
      <dgm:prSet presAssocID="{875F70BE-E50D-45BA-A4D2-457FD089C51A}" presName="childTextArrow" presStyleLbl="fgAccFollowNode1" presStyleIdx="0" presStyleCnt="1" custScaleY="66064">
        <dgm:presLayoutVars>
          <dgm:bulletEnabled val="1"/>
        </dgm:presLayoutVars>
      </dgm:prSet>
      <dgm:spPr/>
      <dgm:t>
        <a:bodyPr/>
        <a:lstStyle/>
        <a:p>
          <a:endParaRPr lang="ru-RU"/>
        </a:p>
      </dgm:t>
    </dgm:pt>
  </dgm:ptLst>
  <dgm:cxnLst>
    <dgm:cxn modelId="{D94B1156-5B0C-4050-8151-3B5A1891CD56}" type="presOf" srcId="{B1AB636C-C6A2-4509-A763-9A5DD9481FC9}" destId="{F067AC41-531D-4472-8568-C0F174387F4A}" srcOrd="0" destOrd="0" presId="urn:microsoft.com/office/officeart/2005/8/layout/process4"/>
    <dgm:cxn modelId="{BFF79557-D167-4102-9C3D-69EBC4F77839}" type="presOf" srcId="{875F70BE-E50D-45BA-A4D2-457FD089C51A}" destId="{5E732FF0-2C43-466F-BB10-FD21F7DCA305}" srcOrd="0" destOrd="0" presId="urn:microsoft.com/office/officeart/2005/8/layout/process4"/>
    <dgm:cxn modelId="{F2AA95D1-E8C8-498F-B153-6E71ACD859A6}" srcId="{CB0643C0-963D-4F9F-A5F3-69347F862789}" destId="{B1AB636C-C6A2-4509-A763-9A5DD9481FC9}" srcOrd="0" destOrd="0" parTransId="{330C35A7-6583-4155-97B0-4C9EB364FF2A}" sibTransId="{EF3C522D-1D94-4DB3-892A-842499D928BC}"/>
    <dgm:cxn modelId="{7A458764-4B31-4D0C-A469-CD398FB26535}" type="presOf" srcId="{30CB5F11-1268-4834-BA3B-3A15F1529458}" destId="{6A78CFD3-5408-4CBB-9A1A-BE393A782640}" srcOrd="0" destOrd="0" presId="urn:microsoft.com/office/officeart/2005/8/layout/process4"/>
    <dgm:cxn modelId="{6B3BFFBE-D0A0-4FDE-9C18-C0649B4FA83F}" type="presOf" srcId="{B1AB636C-C6A2-4509-A763-9A5DD9481FC9}" destId="{93AB712F-B2A2-4070-8D56-B6FA918D44E4}" srcOrd="1" destOrd="0" presId="urn:microsoft.com/office/officeart/2005/8/layout/process4"/>
    <dgm:cxn modelId="{D6FD9BD0-2841-4915-A957-E374BC04EAF1}" srcId="{B1AB636C-C6A2-4509-A763-9A5DD9481FC9}" destId="{875F70BE-E50D-45BA-A4D2-457FD089C51A}" srcOrd="0" destOrd="0" parTransId="{813E54E3-7CEB-4D0D-9881-B48FFB314846}" sibTransId="{EDADCBDC-9B95-4A75-8E8C-4A353373805D}"/>
    <dgm:cxn modelId="{D4E40E9A-0090-4011-95B8-8B37402E7BB9}" type="presOf" srcId="{CB0643C0-963D-4F9F-A5F3-69347F862789}" destId="{2ACC14E1-30E2-4932-99CA-3683B94129B9}" srcOrd="0" destOrd="0" presId="urn:microsoft.com/office/officeart/2005/8/layout/process4"/>
    <dgm:cxn modelId="{4020A5C6-9681-4AA4-B242-EC24924B20E0}" srcId="{CB0643C0-963D-4F9F-A5F3-69347F862789}" destId="{30CB5F11-1268-4834-BA3B-3A15F1529458}" srcOrd="2" destOrd="0" parTransId="{4854579C-B574-4EDE-8427-176ED495E5D3}" sibTransId="{5F8CF85E-7ACC-40CA-BF61-9D873F16F241}"/>
    <dgm:cxn modelId="{5830BF86-0D72-48B6-95CE-C08BB20E67DE}" srcId="{CB0643C0-963D-4F9F-A5F3-69347F862789}" destId="{462A7F30-C9DA-497F-BD0A-2BC0346A0EE8}" srcOrd="1" destOrd="0" parTransId="{5532D742-6FFF-440E-AF67-EB87469E4305}" sibTransId="{4397170A-78CD-4FEF-ABCC-870C125866C8}"/>
    <dgm:cxn modelId="{4262F6CE-AD2F-4D07-8225-DD73740081B3}" type="presOf" srcId="{462A7F30-C9DA-497F-BD0A-2BC0346A0EE8}" destId="{6979E79C-9DEA-4F7E-A9AF-36B6B7CC010E}" srcOrd="0" destOrd="0" presId="urn:microsoft.com/office/officeart/2005/8/layout/process4"/>
    <dgm:cxn modelId="{EDE4820E-995E-4D57-B931-AE7D06EB722B}" type="presParOf" srcId="{2ACC14E1-30E2-4932-99CA-3683B94129B9}" destId="{B78B0131-90BA-4E68-93EE-88C71851949A}" srcOrd="0" destOrd="0" presId="urn:microsoft.com/office/officeart/2005/8/layout/process4"/>
    <dgm:cxn modelId="{5900B99A-D6E3-4250-B968-7D474613C24C}" type="presParOf" srcId="{B78B0131-90BA-4E68-93EE-88C71851949A}" destId="{6A78CFD3-5408-4CBB-9A1A-BE393A782640}" srcOrd="0" destOrd="0" presId="urn:microsoft.com/office/officeart/2005/8/layout/process4"/>
    <dgm:cxn modelId="{4EA1201A-5F46-40DA-9C3C-3443A3B8CA04}" type="presParOf" srcId="{2ACC14E1-30E2-4932-99CA-3683B94129B9}" destId="{57400644-1024-4A38-8AC8-299BFB34861F}" srcOrd="1" destOrd="0" presId="urn:microsoft.com/office/officeart/2005/8/layout/process4"/>
    <dgm:cxn modelId="{94002F77-D0F3-4ACE-BAAF-57B1D147E315}" type="presParOf" srcId="{2ACC14E1-30E2-4932-99CA-3683B94129B9}" destId="{9E6D692D-5F57-4E55-9B27-E3295B5646F7}" srcOrd="2" destOrd="0" presId="urn:microsoft.com/office/officeart/2005/8/layout/process4"/>
    <dgm:cxn modelId="{4D14BBA9-9E07-4C74-AFBF-B0BD44D7206D}" type="presParOf" srcId="{9E6D692D-5F57-4E55-9B27-E3295B5646F7}" destId="{6979E79C-9DEA-4F7E-A9AF-36B6B7CC010E}" srcOrd="0" destOrd="0" presId="urn:microsoft.com/office/officeart/2005/8/layout/process4"/>
    <dgm:cxn modelId="{9B5D1868-82EC-4F9A-9471-944D20BB9E43}" type="presParOf" srcId="{2ACC14E1-30E2-4932-99CA-3683B94129B9}" destId="{EBD7B220-57BC-48C7-96A0-639B5BAEF187}" srcOrd="3" destOrd="0" presId="urn:microsoft.com/office/officeart/2005/8/layout/process4"/>
    <dgm:cxn modelId="{7E672C67-065B-465C-A61F-B7007A98272B}" type="presParOf" srcId="{2ACC14E1-30E2-4932-99CA-3683B94129B9}" destId="{DB471C02-3B46-450D-BF7B-83CD71942CDE}" srcOrd="4" destOrd="0" presId="urn:microsoft.com/office/officeart/2005/8/layout/process4"/>
    <dgm:cxn modelId="{CCC4B4BF-B830-409F-B3BD-E3B654A03FAD}" type="presParOf" srcId="{DB471C02-3B46-450D-BF7B-83CD71942CDE}" destId="{F067AC41-531D-4472-8568-C0F174387F4A}" srcOrd="0" destOrd="0" presId="urn:microsoft.com/office/officeart/2005/8/layout/process4"/>
    <dgm:cxn modelId="{FEB2D5F9-D594-4AEC-AD6F-CA389C5AA45A}" type="presParOf" srcId="{DB471C02-3B46-450D-BF7B-83CD71942CDE}" destId="{93AB712F-B2A2-4070-8D56-B6FA918D44E4}" srcOrd="1" destOrd="0" presId="urn:microsoft.com/office/officeart/2005/8/layout/process4"/>
    <dgm:cxn modelId="{BFC8CD38-E0F0-4F96-AEC8-B357D1A2641E}" type="presParOf" srcId="{DB471C02-3B46-450D-BF7B-83CD71942CDE}" destId="{33E4A7E5-5D27-457B-B83C-A9B36A4F6A05}" srcOrd="2" destOrd="0" presId="urn:microsoft.com/office/officeart/2005/8/layout/process4"/>
    <dgm:cxn modelId="{E258D79F-ADA4-4910-9F91-658C43AC18CC}" type="presParOf" srcId="{33E4A7E5-5D27-457B-B83C-A9B36A4F6A05}" destId="{5E732FF0-2C43-466F-BB10-FD21F7DCA305}" srcOrd="0" destOrd="0" presId="urn:microsoft.com/office/officeart/2005/8/layout/process4"/>
  </dgm:cxnLst>
  <dgm:bg/>
  <dgm:whole/>
</dgm:dataModel>
</file>

<file path=ppt/diagrams/data4.xml><?xml version="1.0" encoding="utf-8"?>
<dgm:dataModel xmlns:dgm="http://schemas.openxmlformats.org/drawingml/2006/diagram" xmlns:a="http://schemas.openxmlformats.org/drawingml/2006/main">
  <dgm:ptLst>
    <dgm:pt modelId="{5B6CAFD7-7AFC-4B63-916A-153EDFFD8A9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9862F957-CEB1-458A-ABAE-6A91A1AFAE9F}">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altLang="ru-RU" sz="1400" b="1" dirty="0" smtClean="0">
              <a:solidFill>
                <a:schemeClr val="bg1"/>
              </a:solidFill>
              <a:latin typeface="Times New Roman" pitchFamily="18" charset="0"/>
              <a:cs typeface="Times New Roman" pitchFamily="18" charset="0"/>
            </a:rPr>
            <a:t>Приказ </a:t>
          </a:r>
          <a:r>
            <a:rPr lang="ru-RU" altLang="ru-RU" sz="1400" b="1" dirty="0" err="1" smtClean="0">
              <a:solidFill>
                <a:schemeClr val="bg1"/>
              </a:solidFill>
              <a:latin typeface="Times New Roman" pitchFamily="18" charset="0"/>
              <a:cs typeface="Times New Roman" pitchFamily="18" charset="0"/>
            </a:rPr>
            <a:t>Минздравсоцразвития</a:t>
          </a:r>
          <a:r>
            <a:rPr lang="ru-RU" altLang="ru-RU" sz="1400" b="1" dirty="0" smtClean="0">
              <a:solidFill>
                <a:schemeClr val="bg1"/>
              </a:solidFill>
              <a:latin typeface="Times New Roman" pitchFamily="18" charset="0"/>
              <a:cs typeface="Times New Roman" pitchFamily="18" charset="0"/>
            </a:rPr>
            <a:t> РФ от 10.12.2013 г. N 723 </a:t>
          </a:r>
          <a:br>
            <a:rPr lang="ru-RU" altLang="ru-RU" sz="1400" b="1" dirty="0" smtClean="0">
              <a:solidFill>
                <a:schemeClr val="bg1"/>
              </a:solidFill>
              <a:latin typeface="Times New Roman" pitchFamily="18" charset="0"/>
              <a:cs typeface="Times New Roman" pitchFamily="18" charset="0"/>
            </a:rPr>
          </a:br>
          <a:r>
            <a:rPr lang="ru-RU" altLang="ru-RU" sz="1400" b="1" dirty="0" smtClean="0">
              <a:solidFill>
                <a:schemeClr val="bg1"/>
              </a:solidFill>
              <a:latin typeface="Times New Roman" pitchFamily="18" charset="0"/>
              <a:cs typeface="Times New Roman" pitchFamily="18" charset="0"/>
            </a:rPr>
            <a:t>ОБ ОРГАНИЗАЦИИ РАБОТЫ ПО МЕЖВЕДОМСТВЕННОМУ ВЗАИМОДЕЙСТВИЮ ФЕДЕРАЛЬНЫХ ГОСУДАРСТВЕННЫХ УЧРЕЖДЕНИЙ МЕДИКО-СОЦИАЛЬНОЙ ЭКСПЕРТИЗЫ С ПСИХОЛОГО-МЕДИКО-ПЕДАГОГИЧЕСКИМИ КОМИССИЯМИ</a:t>
          </a:r>
          <a:endParaRPr lang="ru-RU" sz="1400" dirty="0" smtClean="0">
            <a:solidFill>
              <a:schemeClr val="bg1"/>
            </a:solidFill>
            <a:latin typeface="Times New Roman" pitchFamily="18" charset="0"/>
            <a:cs typeface="Times New Roman" pitchFamily="18" charset="0"/>
          </a:endParaRPr>
        </a:p>
        <a:p>
          <a:endParaRPr lang="ru-RU" sz="1400" dirty="0">
            <a:solidFill>
              <a:schemeClr val="bg1"/>
            </a:solidFill>
            <a:latin typeface="Times New Roman" pitchFamily="18" charset="0"/>
            <a:cs typeface="Times New Roman" pitchFamily="18" charset="0"/>
          </a:endParaRPr>
        </a:p>
      </dgm:t>
    </dgm:pt>
    <dgm:pt modelId="{E1CCED6C-8DAA-4822-947E-8E5C007C5615}" type="parTrans" cxnId="{4668F133-7BC4-494D-A5DF-9FEE8A618CAD}">
      <dgm:prSet/>
      <dgm:spPr/>
      <dgm:t>
        <a:bodyPr/>
        <a:lstStyle/>
        <a:p>
          <a:endParaRPr lang="ru-RU"/>
        </a:p>
      </dgm:t>
    </dgm:pt>
    <dgm:pt modelId="{F518D64D-675B-4715-B978-2475B9D324F5}" type="sibTrans" cxnId="{4668F133-7BC4-494D-A5DF-9FEE8A618CAD}">
      <dgm:prSet/>
      <dgm:spPr/>
      <dgm:t>
        <a:bodyPr/>
        <a:lstStyle/>
        <a:p>
          <a:endParaRPr lang="ru-RU"/>
        </a:p>
      </dgm:t>
    </dgm:pt>
    <dgm:pt modelId="{D8D55957-67FF-4C00-A160-AF13E7ED1D29}">
      <dgm:prSet custT="1"/>
      <dgm:spPr/>
      <dgm:t>
        <a:bodyPr/>
        <a:lstStyle/>
        <a:p>
          <a:pPr>
            <a:lnSpc>
              <a:spcPct val="100000"/>
            </a:lnSpc>
            <a:spcAft>
              <a:spcPts val="0"/>
            </a:spcAft>
          </a:pPr>
          <a:r>
            <a:rPr lang="ru-RU" altLang="ru-RU" sz="1600" b="1" dirty="0" smtClean="0">
              <a:solidFill>
                <a:schemeClr val="bg1"/>
              </a:solidFill>
              <a:latin typeface="Times New Roman" pitchFamily="18" charset="0"/>
              <a:cs typeface="Times New Roman" pitchFamily="18" charset="0"/>
            </a:rPr>
            <a:t>Приказ </a:t>
          </a:r>
          <a:r>
            <a:rPr lang="ru-RU" altLang="ru-RU" sz="1600" b="1" dirty="0" err="1" smtClean="0">
              <a:solidFill>
                <a:schemeClr val="bg1"/>
              </a:solidFill>
              <a:latin typeface="Times New Roman" pitchFamily="18" charset="0"/>
              <a:cs typeface="Times New Roman" pitchFamily="18" charset="0"/>
            </a:rPr>
            <a:t>Минздравсоцразвития</a:t>
          </a:r>
          <a:r>
            <a:rPr lang="ru-RU" altLang="ru-RU" sz="1600" b="1" dirty="0" smtClean="0">
              <a:solidFill>
                <a:schemeClr val="bg1"/>
              </a:solidFill>
              <a:latin typeface="Times New Roman" pitchFamily="18" charset="0"/>
              <a:cs typeface="Times New Roman" pitchFamily="18" charset="0"/>
            </a:rPr>
            <a:t> РФ от 23.12.2009 г. № 1013н</a:t>
          </a:r>
          <a:r>
            <a:rPr lang="ru-RU" altLang="ru-RU" sz="1600" dirty="0" smtClean="0">
              <a:solidFill>
                <a:schemeClr val="bg1"/>
              </a:solidFill>
              <a:latin typeface="Times New Roman" pitchFamily="18" charset="0"/>
              <a:cs typeface="Times New Roman" pitchFamily="18" charset="0"/>
            </a:rPr>
            <a:t/>
          </a:r>
          <a:br>
            <a:rPr lang="ru-RU" altLang="ru-RU" sz="1600" dirty="0" smtClean="0">
              <a:solidFill>
                <a:schemeClr val="bg1"/>
              </a:solidFill>
              <a:latin typeface="Times New Roman" pitchFamily="18" charset="0"/>
              <a:cs typeface="Times New Roman" pitchFamily="18" charset="0"/>
            </a:rPr>
          </a:br>
          <a:r>
            <a:rPr lang="ru-RU" altLang="ru-RU" sz="1400" b="1" cap="all" baseline="0" dirty="0" smtClean="0">
              <a:solidFill>
                <a:schemeClr val="bg1"/>
              </a:solidFill>
              <a:latin typeface="Times New Roman" pitchFamily="18" charset="0"/>
              <a:cs typeface="Times New Roman" pitchFamily="18" charset="0"/>
            </a:rPr>
            <a:t>  «Об утверждении классификаций и критериев, используемых при осуществлении медико-социальной экспертизы граждан ФГУ МСЭ» </a:t>
          </a:r>
        </a:p>
        <a:p>
          <a:pPr>
            <a:lnSpc>
              <a:spcPct val="100000"/>
            </a:lnSpc>
            <a:spcAft>
              <a:spcPts val="0"/>
            </a:spcAft>
          </a:pPr>
          <a:r>
            <a:rPr lang="ru-RU" altLang="ru-RU" sz="1600" dirty="0" smtClean="0">
              <a:solidFill>
                <a:schemeClr val="bg1"/>
              </a:solidFill>
              <a:latin typeface="Times New Roman" pitchFamily="18" charset="0"/>
              <a:cs typeface="Times New Roman" pitchFamily="18" charset="0"/>
            </a:rPr>
            <a:t> (в ред. Приказа </a:t>
          </a:r>
          <a:r>
            <a:rPr lang="ru-RU" altLang="ru-RU" sz="1600" dirty="0" err="1" smtClean="0">
              <a:solidFill>
                <a:schemeClr val="bg1"/>
              </a:solidFill>
              <a:latin typeface="Times New Roman" pitchFamily="18" charset="0"/>
              <a:cs typeface="Times New Roman" pitchFamily="18" charset="0"/>
            </a:rPr>
            <a:t>Минздравсоцразвития</a:t>
          </a:r>
          <a:r>
            <a:rPr lang="ru-RU" altLang="ru-RU" sz="1600" dirty="0" smtClean="0">
              <a:solidFill>
                <a:schemeClr val="bg1"/>
              </a:solidFill>
              <a:latin typeface="Times New Roman" pitchFamily="18" charset="0"/>
              <a:cs typeface="Times New Roman" pitchFamily="18" charset="0"/>
            </a:rPr>
            <a:t> РФ от 26.01.2012 № 60н)</a:t>
          </a:r>
          <a:endParaRPr lang="ru-RU" sz="1600" dirty="0">
            <a:solidFill>
              <a:schemeClr val="bg1"/>
            </a:solidFill>
            <a:latin typeface="Times New Roman" pitchFamily="18" charset="0"/>
            <a:cs typeface="Times New Roman" pitchFamily="18" charset="0"/>
          </a:endParaRPr>
        </a:p>
      </dgm:t>
    </dgm:pt>
    <dgm:pt modelId="{936118D9-C963-4057-B4BD-7429C23E6BBB}" type="parTrans" cxnId="{EF596B8D-B2C3-45F7-9C63-70806878E8D9}">
      <dgm:prSet/>
      <dgm:spPr/>
      <dgm:t>
        <a:bodyPr/>
        <a:lstStyle/>
        <a:p>
          <a:endParaRPr lang="ru-RU"/>
        </a:p>
      </dgm:t>
    </dgm:pt>
    <dgm:pt modelId="{6BD398F3-92EE-40FB-8BBA-5A7B1BD07CF8}" type="sibTrans" cxnId="{EF596B8D-B2C3-45F7-9C63-70806878E8D9}">
      <dgm:prSet/>
      <dgm:spPr/>
      <dgm:t>
        <a:bodyPr/>
        <a:lstStyle/>
        <a:p>
          <a:endParaRPr lang="ru-RU"/>
        </a:p>
      </dgm:t>
    </dgm:pt>
    <dgm:pt modelId="{3F714FBA-1AE2-497A-9A4E-1041D56EC829}">
      <dgm:prSet/>
      <dgm:spPr/>
      <dgm:t>
        <a:bodyPr/>
        <a:lstStyle/>
        <a:p>
          <a:r>
            <a:rPr lang="ru-RU" dirty="0" smtClean="0">
              <a:solidFill>
                <a:schemeClr val="bg1"/>
              </a:solidFill>
              <a:latin typeface="Times New Roman" pitchFamily="18" charset="0"/>
              <a:cs typeface="Times New Roman" pitchFamily="18" charset="0"/>
            </a:rPr>
            <a:t>Международная классификация функционирования, ограничений жизнедеятельности и здоровья</a:t>
          </a:r>
          <a:endParaRPr lang="ru-RU" dirty="0">
            <a:solidFill>
              <a:schemeClr val="bg1"/>
            </a:solidFill>
            <a:latin typeface="Times New Roman" pitchFamily="18" charset="0"/>
            <a:cs typeface="Times New Roman" pitchFamily="18" charset="0"/>
          </a:endParaRPr>
        </a:p>
      </dgm:t>
    </dgm:pt>
    <dgm:pt modelId="{11BFC9A3-3416-40F4-8791-E7FDF864F102}" type="parTrans" cxnId="{75A95624-5622-411A-BFDD-4A31EB30265C}">
      <dgm:prSet/>
      <dgm:spPr/>
      <dgm:t>
        <a:bodyPr/>
        <a:lstStyle/>
        <a:p>
          <a:endParaRPr lang="ru-RU"/>
        </a:p>
      </dgm:t>
    </dgm:pt>
    <dgm:pt modelId="{E9E8A24B-0856-4F12-ABB5-ADAECD5C3F99}" type="sibTrans" cxnId="{75A95624-5622-411A-BFDD-4A31EB30265C}">
      <dgm:prSet/>
      <dgm:spPr/>
      <dgm:t>
        <a:bodyPr/>
        <a:lstStyle/>
        <a:p>
          <a:endParaRPr lang="ru-RU"/>
        </a:p>
      </dgm:t>
    </dgm:pt>
    <dgm:pt modelId="{CEA9F8A6-8AEF-4C08-8EB6-7711E843ED85}">
      <dgm:prSet phldrT="[Текст]"/>
      <dgm:spPr/>
      <dgm:t>
        <a:bodyPr/>
        <a:lstStyle/>
        <a:p>
          <a:r>
            <a:rPr lang="ru-RU" dirty="0" smtClean="0">
              <a:solidFill>
                <a:schemeClr val="bg1"/>
              </a:solidFill>
              <a:latin typeface="Times New Roman" pitchFamily="18" charset="0"/>
              <a:cs typeface="Times New Roman" pitchFamily="18" charset="0"/>
            </a:rPr>
            <a:t>Заключение и рекомендации ПМПК</a:t>
          </a:r>
          <a:endParaRPr lang="ru-RU" dirty="0">
            <a:solidFill>
              <a:schemeClr val="bg1"/>
            </a:solidFill>
            <a:latin typeface="Times New Roman" pitchFamily="18" charset="0"/>
            <a:cs typeface="Times New Roman" pitchFamily="18" charset="0"/>
          </a:endParaRPr>
        </a:p>
      </dgm:t>
    </dgm:pt>
    <dgm:pt modelId="{87D4D122-F127-48DB-B5BD-3148886A5D32}" type="sibTrans" cxnId="{D7882E98-8CD2-4A3B-8200-C07EB799BAFE}">
      <dgm:prSet/>
      <dgm:spPr/>
      <dgm:t>
        <a:bodyPr/>
        <a:lstStyle/>
        <a:p>
          <a:endParaRPr lang="ru-RU"/>
        </a:p>
      </dgm:t>
    </dgm:pt>
    <dgm:pt modelId="{0AF82D43-A84C-4541-AE87-0276369C0CFF}" type="parTrans" cxnId="{D7882E98-8CD2-4A3B-8200-C07EB799BAFE}">
      <dgm:prSet/>
      <dgm:spPr/>
      <dgm:t>
        <a:bodyPr/>
        <a:lstStyle/>
        <a:p>
          <a:endParaRPr lang="ru-RU"/>
        </a:p>
      </dgm:t>
    </dgm:pt>
    <dgm:pt modelId="{969E4D9C-E857-4FE8-AA58-81537FB570F2}" type="pres">
      <dgm:prSet presAssocID="{5B6CAFD7-7AFC-4B63-916A-153EDFFD8A99}" presName="Name0" presStyleCnt="0">
        <dgm:presLayoutVars>
          <dgm:dir/>
          <dgm:animLvl val="lvl"/>
          <dgm:resizeHandles val="exact"/>
        </dgm:presLayoutVars>
      </dgm:prSet>
      <dgm:spPr/>
      <dgm:t>
        <a:bodyPr/>
        <a:lstStyle/>
        <a:p>
          <a:endParaRPr lang="ru-RU"/>
        </a:p>
      </dgm:t>
    </dgm:pt>
    <dgm:pt modelId="{7FBBD485-4F15-41AC-907D-B29EA9022BB4}" type="pres">
      <dgm:prSet presAssocID="{CEA9F8A6-8AEF-4C08-8EB6-7711E843ED85}" presName="boxAndChildren" presStyleCnt="0"/>
      <dgm:spPr/>
    </dgm:pt>
    <dgm:pt modelId="{661FA157-A9A5-4E36-84CF-DA754405EFC2}" type="pres">
      <dgm:prSet presAssocID="{CEA9F8A6-8AEF-4C08-8EB6-7711E843ED85}" presName="parentTextBox" presStyleLbl="node1" presStyleIdx="0" presStyleCnt="4"/>
      <dgm:spPr/>
      <dgm:t>
        <a:bodyPr/>
        <a:lstStyle/>
        <a:p>
          <a:endParaRPr lang="ru-RU"/>
        </a:p>
      </dgm:t>
    </dgm:pt>
    <dgm:pt modelId="{053BBA1F-2260-4761-8A58-F93D034B6FDA}" type="pres">
      <dgm:prSet presAssocID="{E9E8A24B-0856-4F12-ABB5-ADAECD5C3F99}" presName="sp" presStyleCnt="0"/>
      <dgm:spPr/>
    </dgm:pt>
    <dgm:pt modelId="{003E74E7-AAA4-4B23-89BF-69F63620483B}" type="pres">
      <dgm:prSet presAssocID="{3F714FBA-1AE2-497A-9A4E-1041D56EC829}" presName="arrowAndChildren" presStyleCnt="0"/>
      <dgm:spPr/>
    </dgm:pt>
    <dgm:pt modelId="{BB91F5A4-B33C-4669-81E3-1CDAC42D61DD}" type="pres">
      <dgm:prSet presAssocID="{3F714FBA-1AE2-497A-9A4E-1041D56EC829}" presName="parentTextArrow" presStyleLbl="node1" presStyleIdx="1" presStyleCnt="4" custLinFactNeighborX="-348" custLinFactNeighborY="-292"/>
      <dgm:spPr/>
      <dgm:t>
        <a:bodyPr/>
        <a:lstStyle/>
        <a:p>
          <a:endParaRPr lang="ru-RU"/>
        </a:p>
      </dgm:t>
    </dgm:pt>
    <dgm:pt modelId="{F4295BBC-B988-4A41-810C-311DD8CC5EAB}" type="pres">
      <dgm:prSet presAssocID="{F518D64D-675B-4715-B978-2475B9D324F5}" presName="sp" presStyleCnt="0"/>
      <dgm:spPr/>
    </dgm:pt>
    <dgm:pt modelId="{1A38A3E9-AD4E-4490-B380-9FCF1A611F5C}" type="pres">
      <dgm:prSet presAssocID="{9862F957-CEB1-458A-ABAE-6A91A1AFAE9F}" presName="arrowAndChildren" presStyleCnt="0"/>
      <dgm:spPr/>
    </dgm:pt>
    <dgm:pt modelId="{81CA1674-7C20-4F2E-8EEA-A3EBEE26E122}" type="pres">
      <dgm:prSet presAssocID="{9862F957-CEB1-458A-ABAE-6A91A1AFAE9F}" presName="parentTextArrow" presStyleLbl="node1" presStyleIdx="2" presStyleCnt="4" custScaleY="150544"/>
      <dgm:spPr/>
      <dgm:t>
        <a:bodyPr/>
        <a:lstStyle/>
        <a:p>
          <a:endParaRPr lang="ru-RU"/>
        </a:p>
      </dgm:t>
    </dgm:pt>
    <dgm:pt modelId="{1E52659E-81DC-418A-8CF2-F34C6A4A8D4E}" type="pres">
      <dgm:prSet presAssocID="{6BD398F3-92EE-40FB-8BBA-5A7B1BD07CF8}" presName="sp" presStyleCnt="0"/>
      <dgm:spPr/>
    </dgm:pt>
    <dgm:pt modelId="{C4642DED-5680-4D7A-946D-9C03972E90BE}" type="pres">
      <dgm:prSet presAssocID="{D8D55957-67FF-4C00-A160-AF13E7ED1D29}" presName="arrowAndChildren" presStyleCnt="0"/>
      <dgm:spPr/>
    </dgm:pt>
    <dgm:pt modelId="{9A151ED3-CC41-4811-92B3-2E2C5D259D3A}" type="pres">
      <dgm:prSet presAssocID="{D8D55957-67FF-4C00-A160-AF13E7ED1D29}" presName="parentTextArrow" presStyleLbl="node1" presStyleIdx="3" presStyleCnt="4" custScaleY="136462"/>
      <dgm:spPr/>
      <dgm:t>
        <a:bodyPr/>
        <a:lstStyle/>
        <a:p>
          <a:endParaRPr lang="ru-RU"/>
        </a:p>
      </dgm:t>
    </dgm:pt>
  </dgm:ptLst>
  <dgm:cxnLst>
    <dgm:cxn modelId="{D7882E98-8CD2-4A3B-8200-C07EB799BAFE}" srcId="{5B6CAFD7-7AFC-4B63-916A-153EDFFD8A99}" destId="{CEA9F8A6-8AEF-4C08-8EB6-7711E843ED85}" srcOrd="3" destOrd="0" parTransId="{0AF82D43-A84C-4541-AE87-0276369C0CFF}" sibTransId="{87D4D122-F127-48DB-B5BD-3148886A5D32}"/>
    <dgm:cxn modelId="{0B817C3E-1D54-4174-813B-7FD2DF8AC8CD}" type="presOf" srcId="{CEA9F8A6-8AEF-4C08-8EB6-7711E843ED85}" destId="{661FA157-A9A5-4E36-84CF-DA754405EFC2}" srcOrd="0" destOrd="0" presId="urn:microsoft.com/office/officeart/2005/8/layout/process4"/>
    <dgm:cxn modelId="{75A95624-5622-411A-BFDD-4A31EB30265C}" srcId="{5B6CAFD7-7AFC-4B63-916A-153EDFFD8A99}" destId="{3F714FBA-1AE2-497A-9A4E-1041D56EC829}" srcOrd="2" destOrd="0" parTransId="{11BFC9A3-3416-40F4-8791-E7FDF864F102}" sibTransId="{E9E8A24B-0856-4F12-ABB5-ADAECD5C3F99}"/>
    <dgm:cxn modelId="{EF596B8D-B2C3-45F7-9C63-70806878E8D9}" srcId="{5B6CAFD7-7AFC-4B63-916A-153EDFFD8A99}" destId="{D8D55957-67FF-4C00-A160-AF13E7ED1D29}" srcOrd="0" destOrd="0" parTransId="{936118D9-C963-4057-B4BD-7429C23E6BBB}" sibTransId="{6BD398F3-92EE-40FB-8BBA-5A7B1BD07CF8}"/>
    <dgm:cxn modelId="{A844857B-9A9E-4920-AF73-76CECCCDF04D}" type="presOf" srcId="{5B6CAFD7-7AFC-4B63-916A-153EDFFD8A99}" destId="{969E4D9C-E857-4FE8-AA58-81537FB570F2}" srcOrd="0" destOrd="0" presId="urn:microsoft.com/office/officeart/2005/8/layout/process4"/>
    <dgm:cxn modelId="{4668F133-7BC4-494D-A5DF-9FEE8A618CAD}" srcId="{5B6CAFD7-7AFC-4B63-916A-153EDFFD8A99}" destId="{9862F957-CEB1-458A-ABAE-6A91A1AFAE9F}" srcOrd="1" destOrd="0" parTransId="{E1CCED6C-8DAA-4822-947E-8E5C007C5615}" sibTransId="{F518D64D-675B-4715-B978-2475B9D324F5}"/>
    <dgm:cxn modelId="{E2FF83C0-738B-464D-9AF1-83AC59FFEE56}" type="presOf" srcId="{9862F957-CEB1-458A-ABAE-6A91A1AFAE9F}" destId="{81CA1674-7C20-4F2E-8EEA-A3EBEE26E122}" srcOrd="0" destOrd="0" presId="urn:microsoft.com/office/officeart/2005/8/layout/process4"/>
    <dgm:cxn modelId="{88FF4E4C-CE72-4364-91BA-F9B3273DF22E}" type="presOf" srcId="{3F714FBA-1AE2-497A-9A4E-1041D56EC829}" destId="{BB91F5A4-B33C-4669-81E3-1CDAC42D61DD}" srcOrd="0" destOrd="0" presId="urn:microsoft.com/office/officeart/2005/8/layout/process4"/>
    <dgm:cxn modelId="{08CFA6FA-6B9E-4868-A728-EFBB69B8AAF7}" type="presOf" srcId="{D8D55957-67FF-4C00-A160-AF13E7ED1D29}" destId="{9A151ED3-CC41-4811-92B3-2E2C5D259D3A}" srcOrd="0" destOrd="0" presId="urn:microsoft.com/office/officeart/2005/8/layout/process4"/>
    <dgm:cxn modelId="{A4352AE4-69BA-4DAB-8870-5E5099DA5DE9}" type="presParOf" srcId="{969E4D9C-E857-4FE8-AA58-81537FB570F2}" destId="{7FBBD485-4F15-41AC-907D-B29EA9022BB4}" srcOrd="0" destOrd="0" presId="urn:microsoft.com/office/officeart/2005/8/layout/process4"/>
    <dgm:cxn modelId="{577C5451-772D-4AF0-87CD-B1A96BA47C41}" type="presParOf" srcId="{7FBBD485-4F15-41AC-907D-B29EA9022BB4}" destId="{661FA157-A9A5-4E36-84CF-DA754405EFC2}" srcOrd="0" destOrd="0" presId="urn:microsoft.com/office/officeart/2005/8/layout/process4"/>
    <dgm:cxn modelId="{C9264E4A-694E-4005-AA59-D42AD794C7BB}" type="presParOf" srcId="{969E4D9C-E857-4FE8-AA58-81537FB570F2}" destId="{053BBA1F-2260-4761-8A58-F93D034B6FDA}" srcOrd="1" destOrd="0" presId="urn:microsoft.com/office/officeart/2005/8/layout/process4"/>
    <dgm:cxn modelId="{91FBAEF1-FAD0-4D51-8767-A9DEC67E75FF}" type="presParOf" srcId="{969E4D9C-E857-4FE8-AA58-81537FB570F2}" destId="{003E74E7-AAA4-4B23-89BF-69F63620483B}" srcOrd="2" destOrd="0" presId="urn:microsoft.com/office/officeart/2005/8/layout/process4"/>
    <dgm:cxn modelId="{BF2F479D-1E70-439C-B50E-B43A2E6F0C05}" type="presParOf" srcId="{003E74E7-AAA4-4B23-89BF-69F63620483B}" destId="{BB91F5A4-B33C-4669-81E3-1CDAC42D61DD}" srcOrd="0" destOrd="0" presId="urn:microsoft.com/office/officeart/2005/8/layout/process4"/>
    <dgm:cxn modelId="{D30BDFBD-5CDE-4225-8755-0CC9A56E45B7}" type="presParOf" srcId="{969E4D9C-E857-4FE8-AA58-81537FB570F2}" destId="{F4295BBC-B988-4A41-810C-311DD8CC5EAB}" srcOrd="3" destOrd="0" presId="urn:microsoft.com/office/officeart/2005/8/layout/process4"/>
    <dgm:cxn modelId="{43E32AB5-04D0-4886-ABB3-4A95B54580DD}" type="presParOf" srcId="{969E4D9C-E857-4FE8-AA58-81537FB570F2}" destId="{1A38A3E9-AD4E-4490-B380-9FCF1A611F5C}" srcOrd="4" destOrd="0" presId="urn:microsoft.com/office/officeart/2005/8/layout/process4"/>
    <dgm:cxn modelId="{27B9F7E5-5590-4196-AD0E-AFA7C4FE106D}" type="presParOf" srcId="{1A38A3E9-AD4E-4490-B380-9FCF1A611F5C}" destId="{81CA1674-7C20-4F2E-8EEA-A3EBEE26E122}" srcOrd="0" destOrd="0" presId="urn:microsoft.com/office/officeart/2005/8/layout/process4"/>
    <dgm:cxn modelId="{0DF87992-DFAE-42B2-AA4D-E28F1825C276}" type="presParOf" srcId="{969E4D9C-E857-4FE8-AA58-81537FB570F2}" destId="{1E52659E-81DC-418A-8CF2-F34C6A4A8D4E}" srcOrd="5" destOrd="0" presId="urn:microsoft.com/office/officeart/2005/8/layout/process4"/>
    <dgm:cxn modelId="{790119BE-14EF-4F9D-93EA-EA2C7B8D994A}" type="presParOf" srcId="{969E4D9C-E857-4FE8-AA58-81537FB570F2}" destId="{C4642DED-5680-4D7A-946D-9C03972E90BE}" srcOrd="6" destOrd="0" presId="urn:microsoft.com/office/officeart/2005/8/layout/process4"/>
    <dgm:cxn modelId="{C0623199-B5E1-4E3A-B618-4C7DF037A58E}" type="presParOf" srcId="{C4642DED-5680-4D7A-946D-9C03972E90BE}" destId="{9A151ED3-CC41-4811-92B3-2E2C5D259D3A}" srcOrd="0" destOrd="0" presId="urn:microsoft.com/office/officeart/2005/8/layout/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9BBDF2-94FF-404B-A170-E525230D7F5B}" type="datetimeFigureOut">
              <a:rPr lang="ru-RU" smtClean="0"/>
              <a:t>15.10.2015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9286F5-FECE-4843-AF3F-930FB08F03A5}" type="slidenum">
              <a:rPr lang="ru-RU" smtClean="0"/>
              <a:t>‹#›</a:t>
            </a:fld>
            <a:endParaRPr lang="ru-RU"/>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15.10.2015</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15.10.2015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15.10.2015</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15.10.2015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15.10.2015</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edu-open.ru/" TargetMode="External"/><Relationship Id="rId2" Type="http://schemas.openxmlformats.org/officeDocument/2006/relationships/hyperlink" Target="http://www.inclusive-edu.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71480"/>
            <a:ext cx="7772400" cy="3571900"/>
          </a:xfrm>
        </p:spPr>
        <p:txBody>
          <a:bodyPr>
            <a:normAutofit fontScale="90000"/>
          </a:bodyPr>
          <a:lstStyle/>
          <a:p>
            <a:pPr algn="ctr"/>
            <a:r>
              <a:rPr lang="ru-RU" dirty="0" smtClean="0">
                <a:latin typeface="+mn-lt"/>
              </a:rPr>
              <a:t>Нормативные правовые требования к реализации основных направлений деятельности ПМПК</a:t>
            </a:r>
            <a:endParaRPr lang="ru-RU" dirty="0">
              <a:latin typeface="+mn-lt"/>
            </a:endParaRPr>
          </a:p>
        </p:txBody>
      </p:sp>
      <p:sp>
        <p:nvSpPr>
          <p:cNvPr id="3" name="Подзаголовок 2"/>
          <p:cNvSpPr>
            <a:spLocks noGrp="1"/>
          </p:cNvSpPr>
          <p:nvPr>
            <p:ph type="subTitle" idx="1"/>
          </p:nvPr>
        </p:nvSpPr>
        <p:spPr>
          <a:xfrm>
            <a:off x="1371600" y="4143380"/>
            <a:ext cx="7772400" cy="1199704"/>
          </a:xfrm>
        </p:spPr>
        <p:txBody>
          <a:bodyPr>
            <a:normAutofit/>
          </a:bodyPr>
          <a:lstStyle/>
          <a:p>
            <a:pPr algn="r">
              <a:spcBef>
                <a:spcPts val="0"/>
              </a:spcBef>
            </a:pPr>
            <a:r>
              <a:rPr lang="ru-RU" sz="2000" dirty="0" smtClean="0"/>
              <a:t>Е.Р. Теплякова, </a:t>
            </a:r>
          </a:p>
          <a:p>
            <a:pPr algn="r">
              <a:spcBef>
                <a:spcPts val="0"/>
              </a:spcBef>
            </a:pPr>
            <a:r>
              <a:rPr lang="ru-RU" sz="2000" dirty="0" smtClean="0"/>
              <a:t>заведующий МАУ ЦППМСП </a:t>
            </a:r>
          </a:p>
          <a:p>
            <a:pPr algn="r">
              <a:spcBef>
                <a:spcPts val="0"/>
              </a:spcBef>
            </a:pPr>
            <a:r>
              <a:rPr lang="ru-RU" sz="2000" dirty="0" smtClean="0"/>
              <a:t>Курчатовского р-на г.Челябинска, к.п.н.</a:t>
            </a:r>
            <a:endParaRPr lang="ru-RU"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286124"/>
            <a:ext cx="8229600" cy="2840039"/>
          </a:xfrm>
        </p:spPr>
        <p:txBody>
          <a:bodyPr/>
          <a:lstStyle/>
          <a:p>
            <a:pPr algn="ctr">
              <a:buNone/>
            </a:pPr>
            <a:r>
              <a:rPr lang="ru-RU" dirty="0" smtClean="0"/>
              <a:t>Дополнительная профессиональная</a:t>
            </a:r>
          </a:p>
          <a:p>
            <a:pPr algn="ctr">
              <a:buNone/>
            </a:pPr>
            <a:r>
              <a:rPr lang="ru-RU" dirty="0" smtClean="0"/>
              <a:t>программа повышения квалификации</a:t>
            </a:r>
          </a:p>
          <a:p>
            <a:pPr algn="ctr">
              <a:buNone/>
            </a:pPr>
            <a:r>
              <a:rPr lang="ru-RU" dirty="0" smtClean="0"/>
              <a:t>специалистов территориальных и центральных</a:t>
            </a:r>
          </a:p>
          <a:p>
            <a:pPr algn="ctr">
              <a:buNone/>
            </a:pPr>
            <a:r>
              <a:rPr lang="ru-RU" dirty="0" err="1" smtClean="0"/>
              <a:t>психолого-медико-педагогических</a:t>
            </a:r>
            <a:r>
              <a:rPr lang="ru-RU" dirty="0" smtClean="0"/>
              <a:t> комиссий</a:t>
            </a:r>
            <a:endParaRPr lang="ru-RU" dirty="0"/>
          </a:p>
        </p:txBody>
      </p:sp>
      <p:sp>
        <p:nvSpPr>
          <p:cNvPr id="2" name="Заголовок 1"/>
          <p:cNvSpPr>
            <a:spLocks noGrp="1"/>
          </p:cNvSpPr>
          <p:nvPr>
            <p:ph type="title"/>
          </p:nvPr>
        </p:nvSpPr>
        <p:spPr>
          <a:xfrm>
            <a:off x="428596" y="285728"/>
            <a:ext cx="8229600" cy="2428892"/>
          </a:xfrm>
        </p:spPr>
        <p:txBody>
          <a:bodyPr>
            <a:normAutofit fontScale="90000"/>
          </a:bodyPr>
          <a:lstStyle/>
          <a:p>
            <a:pPr algn="ctr"/>
            <a:r>
              <a:rPr lang="ru-RU" sz="3200" dirty="0" smtClean="0">
                <a:latin typeface="+mn-lt"/>
              </a:rPr>
              <a:t/>
            </a:r>
            <a:br>
              <a:rPr lang="ru-RU" sz="3200" dirty="0" smtClean="0">
                <a:latin typeface="+mn-lt"/>
              </a:rPr>
            </a:br>
            <a:r>
              <a:rPr lang="ru-RU" sz="3200" dirty="0" smtClean="0">
                <a:latin typeface="+mn-lt"/>
              </a:rPr>
              <a:t>«МОСКОВСКИЙ ГОРОДСКОЙ ПСИХОЛОГО-ПЕДАГОГИЧЕСКИЙ УНИВЕРСИТЕТ»</a:t>
            </a:r>
            <a:br>
              <a:rPr lang="ru-RU" sz="3200" dirty="0" smtClean="0">
                <a:latin typeface="+mn-lt"/>
              </a:rPr>
            </a:br>
            <a:r>
              <a:rPr lang="ru-RU" sz="3200" dirty="0" smtClean="0">
                <a:latin typeface="+mn-lt"/>
              </a:rPr>
              <a:t>Институт проблем инклюзивного образования</a:t>
            </a:r>
            <a:r>
              <a:rPr lang="ru-RU" sz="3200" dirty="0" smtClean="0"/>
              <a:t/>
            </a:r>
            <a:br>
              <a:rPr lang="ru-RU" sz="3200" dirty="0" smtClean="0"/>
            </a:br>
            <a:endParaRPr lang="ru-RU"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714488"/>
            <a:ext cx="8229600" cy="4292803"/>
          </a:xfrm>
        </p:spPr>
        <p:txBody>
          <a:bodyPr/>
          <a:lstStyle/>
          <a:p>
            <a:r>
              <a:rPr lang="ru-RU" dirty="0" smtClean="0"/>
              <a:t>До 80 % новорожденных - рождаются физиологически незрелыми.</a:t>
            </a:r>
          </a:p>
          <a:p>
            <a:r>
              <a:rPr lang="ru-RU" dirty="0" smtClean="0"/>
              <a:t>От 83 до 92 % детей имеют неврологическую патологию.</a:t>
            </a:r>
          </a:p>
          <a:p>
            <a:r>
              <a:rPr lang="ru-RU" dirty="0" smtClean="0"/>
              <a:t>У 30 % - выявляются генетические нарушения (в Европе – у 16-18 %).</a:t>
            </a:r>
          </a:p>
          <a:p>
            <a:r>
              <a:rPr lang="ru-RU" dirty="0" smtClean="0"/>
              <a:t>1990 г. – 1 ребенок с РАС на 1600 детей.</a:t>
            </a:r>
          </a:p>
          <a:p>
            <a:r>
              <a:rPr lang="ru-RU" dirty="0" smtClean="0"/>
              <a:t>2013 г. – 1 ребенок с РАС на 68 детей.</a:t>
            </a:r>
            <a:endParaRPr lang="ru-RU" dirty="0"/>
          </a:p>
        </p:txBody>
      </p:sp>
      <p:sp>
        <p:nvSpPr>
          <p:cNvPr id="2" name="Заголовок 1"/>
          <p:cNvSpPr>
            <a:spLocks noGrp="1"/>
          </p:cNvSpPr>
          <p:nvPr>
            <p:ph type="title"/>
          </p:nvPr>
        </p:nvSpPr>
        <p:spPr/>
        <p:txBody>
          <a:bodyPr/>
          <a:lstStyle/>
          <a:p>
            <a:pPr algn="ctr"/>
            <a:r>
              <a:rPr lang="ru-RU" dirty="0" smtClean="0">
                <a:latin typeface="+mn-lt"/>
                <a:cs typeface="Times New Roman" pitchFamily="18" charset="0"/>
              </a:rPr>
              <a:t>По данным Минздрава РФ</a:t>
            </a:r>
            <a:endParaRPr lang="ru-RU" dirty="0">
              <a:latin typeface="+mn-lt"/>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1481138"/>
          <a:ext cx="8229600" cy="4233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p:txBody>
          <a:bodyPr/>
          <a:lstStyle/>
          <a:p>
            <a:pPr algn="ctr"/>
            <a:r>
              <a:rPr lang="ru-RU" dirty="0" smtClean="0">
                <a:latin typeface="+mn-lt"/>
              </a:rPr>
              <a:t>Образование лиц с ОВЗ</a:t>
            </a:r>
            <a:endParaRPr lang="ru-RU"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000240"/>
            <a:ext cx="8229600" cy="4007051"/>
          </a:xfrm>
        </p:spPr>
        <p:txBody>
          <a:bodyPr>
            <a:normAutofit/>
          </a:bodyPr>
          <a:lstStyle/>
          <a:p>
            <a:pPr>
              <a:lnSpc>
                <a:spcPct val="80000"/>
              </a:lnSpc>
              <a:defRPr/>
            </a:pPr>
            <a:r>
              <a:rPr lang="ru-RU" altLang="ru-RU" sz="2000" b="1" i="1" dirty="0" smtClean="0"/>
              <a:t>В соответствии с Конвенцией, образование должно быть направлено на:</a:t>
            </a:r>
            <a:endParaRPr lang="ru-RU" altLang="ru-RU" sz="2000" i="1" dirty="0" smtClean="0"/>
          </a:p>
          <a:p>
            <a:pPr>
              <a:lnSpc>
                <a:spcPct val="80000"/>
              </a:lnSpc>
              <a:defRPr/>
            </a:pPr>
            <a:r>
              <a:rPr lang="ru-RU" altLang="ru-RU" sz="2000" dirty="0" smtClean="0"/>
              <a:t>развитие умственных и физических способностей в самом полном объеме;</a:t>
            </a:r>
          </a:p>
          <a:p>
            <a:pPr>
              <a:lnSpc>
                <a:spcPct val="80000"/>
              </a:lnSpc>
              <a:defRPr/>
            </a:pPr>
            <a:r>
              <a:rPr lang="ru-RU" altLang="ru-RU" sz="2000" dirty="0" smtClean="0"/>
              <a:t>доступ инвалидов к образованию в местах своего непосредственного проживания, при котором обеспечивается разумное удовлетворение потребностей лица;</a:t>
            </a:r>
          </a:p>
          <a:p>
            <a:pPr>
              <a:lnSpc>
                <a:spcPct val="80000"/>
              </a:lnSpc>
              <a:defRPr/>
            </a:pPr>
            <a:r>
              <a:rPr lang="ru-RU" altLang="ru-RU" sz="2000" dirty="0" smtClean="0"/>
              <a:t>предоставление эффективных </a:t>
            </a:r>
            <a:r>
              <a:rPr lang="ru-RU" altLang="ru-RU" sz="2000" b="1" i="1" dirty="0" smtClean="0"/>
              <a:t>мер индивидуальной поддержки в общей системе образования, облегчающих процесс обучения;</a:t>
            </a:r>
          </a:p>
          <a:p>
            <a:pPr>
              <a:lnSpc>
                <a:spcPct val="80000"/>
              </a:lnSpc>
              <a:defRPr/>
            </a:pPr>
            <a:r>
              <a:rPr lang="ru-RU" altLang="ru-RU" sz="2000" dirty="0" smtClean="0"/>
              <a:t>Статья 24. ….государство обязано обеспечить равный доступ для всех детей с инвалидностью к образованию, и это должно происходить путем обеспечения </a:t>
            </a:r>
            <a:r>
              <a:rPr lang="ru-RU" altLang="ru-RU" sz="2000" dirty="0" err="1" smtClean="0"/>
              <a:t>инклюзивности</a:t>
            </a:r>
            <a:r>
              <a:rPr lang="ru-RU" altLang="ru-RU" sz="2000" dirty="0" smtClean="0"/>
              <a:t> системы образования.</a:t>
            </a:r>
          </a:p>
          <a:p>
            <a:endParaRPr lang="ru-RU" dirty="0"/>
          </a:p>
        </p:txBody>
      </p:sp>
      <p:sp>
        <p:nvSpPr>
          <p:cNvPr id="2" name="Заголовок 1"/>
          <p:cNvSpPr>
            <a:spLocks noGrp="1"/>
          </p:cNvSpPr>
          <p:nvPr>
            <p:ph type="title"/>
          </p:nvPr>
        </p:nvSpPr>
        <p:spPr>
          <a:xfrm>
            <a:off x="500034" y="571480"/>
            <a:ext cx="8229600" cy="1143000"/>
          </a:xfrm>
        </p:spPr>
        <p:txBody>
          <a:bodyPr>
            <a:normAutofit fontScale="90000"/>
          </a:bodyPr>
          <a:lstStyle/>
          <a:p>
            <a:pPr lvl="0" algn="ctr"/>
            <a:r>
              <a:rPr lang="ru-RU" sz="3100" dirty="0" smtClean="0"/>
              <a:t/>
            </a:r>
            <a:br>
              <a:rPr lang="ru-RU" sz="3100" dirty="0" smtClean="0"/>
            </a:br>
            <a:r>
              <a:rPr lang="ru-RU" sz="3100" dirty="0" smtClean="0">
                <a:effectLst>
                  <a:outerShdw blurRad="38100" dist="38100" dir="2700000" algn="tl">
                    <a:srgbClr val="000000">
                      <a:alpha val="43137"/>
                    </a:srgbClr>
                  </a:outerShdw>
                </a:effectLst>
                <a:latin typeface="+mn-lt"/>
              </a:rPr>
              <a:t>ФЗ от 03.05.2012 № 46-ФЗ «О ратификации конвенции о правах инвалидов»</a:t>
            </a:r>
            <a:r>
              <a:rPr lang="ru-RU" dirty="0" smtClean="0"/>
              <a:t/>
            </a:r>
            <a:br>
              <a:rPr lang="ru-RU" dirty="0" smtClean="0"/>
            </a:b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500034" y="2428868"/>
            <a:ext cx="8229600" cy="3578423"/>
          </a:xfrm>
        </p:spPr>
        <p:txBody>
          <a:bodyPr/>
          <a:lstStyle/>
          <a:p>
            <a:pPr eaLnBrk="1" hangingPunct="1">
              <a:spcBef>
                <a:spcPts val="0"/>
              </a:spcBef>
            </a:pPr>
            <a:r>
              <a:rPr lang="ru-RU" altLang="ru-RU" sz="2200" dirty="0" smtClean="0"/>
              <a:t>Образовательные учреждения </a:t>
            </a:r>
            <a:r>
              <a:rPr lang="ru-RU" altLang="ru-RU" sz="2200" b="1" dirty="0" smtClean="0"/>
              <a:t>совместно с органами социальной защиты населения</a:t>
            </a:r>
            <a:r>
              <a:rPr lang="ru-RU" altLang="ru-RU" sz="2200" dirty="0" smtClean="0"/>
              <a:t>, </a:t>
            </a:r>
            <a:r>
              <a:rPr lang="ru-RU" altLang="ru-RU" sz="2200" b="1" dirty="0" smtClean="0"/>
              <a:t>органами здравоохранения </a:t>
            </a:r>
            <a:r>
              <a:rPr lang="ru-RU" altLang="ru-RU" sz="2200" dirty="0" smtClean="0"/>
              <a:t>обеспечивают дошкольное, внешкольное воспитание и образование детей-инвалидов, получение  инвалидами среднего общего образования, среднего профессионального и высшего профессионального образования в соответствии </a:t>
            </a:r>
            <a:r>
              <a:rPr lang="ru-RU" altLang="ru-RU" sz="2200" b="1" dirty="0" smtClean="0"/>
              <a:t>с индивидуальной программой реабилитации</a:t>
            </a:r>
            <a:r>
              <a:rPr lang="en-US" altLang="ru-RU" sz="2200" dirty="0" smtClean="0"/>
              <a:t> (</a:t>
            </a:r>
            <a:r>
              <a:rPr lang="ru-RU" altLang="ru-RU" sz="2200" dirty="0" smtClean="0"/>
              <a:t>ИПР).</a:t>
            </a:r>
          </a:p>
          <a:p>
            <a:pPr eaLnBrk="1" hangingPunct="1">
              <a:lnSpc>
                <a:spcPct val="80000"/>
              </a:lnSpc>
              <a:buFont typeface="Wingdings" pitchFamily="2" charset="2"/>
              <a:buNone/>
            </a:pPr>
            <a:r>
              <a:rPr lang="ru-RU" altLang="ru-RU" sz="2400" b="1" dirty="0" smtClean="0">
                <a:solidFill>
                  <a:schemeClr val="folHlink"/>
                </a:solidFill>
              </a:rPr>
              <a:t>    </a:t>
            </a:r>
            <a:endParaRPr lang="ru-RU" altLang="ru-RU" sz="2000" b="1" dirty="0" smtClean="0">
              <a:solidFill>
                <a:schemeClr val="folHlink"/>
              </a:solidFill>
            </a:endParaRPr>
          </a:p>
        </p:txBody>
      </p:sp>
      <p:sp>
        <p:nvSpPr>
          <p:cNvPr id="5122" name="Rectangle 2"/>
          <p:cNvSpPr>
            <a:spLocks noGrp="1" noChangeArrowheads="1"/>
          </p:cNvSpPr>
          <p:nvPr>
            <p:ph type="title"/>
          </p:nvPr>
        </p:nvSpPr>
        <p:spPr>
          <a:xfrm>
            <a:off x="500034" y="428603"/>
            <a:ext cx="8443941" cy="1631971"/>
          </a:xfrm>
        </p:spPr>
        <p:txBody>
          <a:bodyPr>
            <a:normAutofit fontScale="90000"/>
          </a:bodyPr>
          <a:lstStyle/>
          <a:p>
            <a:pPr algn="ctr" eaLnBrk="1" hangingPunct="1"/>
            <a:r>
              <a:rPr lang="ru-RU" altLang="ru-RU" sz="2700" b="1" dirty="0" smtClean="0">
                <a:solidFill>
                  <a:srgbClr val="002060"/>
                </a:solidFill>
                <a:effectLst>
                  <a:outerShdw blurRad="38100" dist="38100" dir="2700000" algn="tl">
                    <a:srgbClr val="000000">
                      <a:alpha val="43137"/>
                    </a:srgbClr>
                  </a:outerShdw>
                </a:effectLst>
                <a:latin typeface="+mn-lt"/>
              </a:rPr>
              <a:t>Право на образование</a:t>
            </a:r>
            <a:br>
              <a:rPr lang="ru-RU" altLang="ru-RU" sz="2700" b="1" dirty="0" smtClean="0">
                <a:solidFill>
                  <a:srgbClr val="002060"/>
                </a:solidFill>
                <a:effectLst>
                  <a:outerShdw blurRad="38100" dist="38100" dir="2700000" algn="tl">
                    <a:srgbClr val="000000">
                      <a:alpha val="43137"/>
                    </a:srgbClr>
                  </a:outerShdw>
                </a:effectLst>
                <a:latin typeface="+mn-lt"/>
              </a:rPr>
            </a:br>
            <a:r>
              <a:rPr lang="ru-RU" altLang="ru-RU" sz="2700" dirty="0" smtClean="0">
                <a:solidFill>
                  <a:srgbClr val="002060"/>
                </a:solidFill>
                <a:effectLst>
                  <a:outerShdw blurRad="38100" dist="38100" dir="2700000" algn="tl">
                    <a:srgbClr val="000000">
                      <a:alpha val="43137"/>
                    </a:srgbClr>
                  </a:outerShdw>
                </a:effectLst>
                <a:latin typeface="+mn-lt"/>
              </a:rPr>
              <a:t>Статья 18 Федерального закона от 24.11.1995 г.  </a:t>
            </a:r>
            <a:br>
              <a:rPr lang="ru-RU" altLang="ru-RU" sz="2700" dirty="0" smtClean="0">
                <a:solidFill>
                  <a:srgbClr val="002060"/>
                </a:solidFill>
                <a:effectLst>
                  <a:outerShdw blurRad="38100" dist="38100" dir="2700000" algn="tl">
                    <a:srgbClr val="000000">
                      <a:alpha val="43137"/>
                    </a:srgbClr>
                  </a:outerShdw>
                </a:effectLst>
                <a:latin typeface="+mn-lt"/>
              </a:rPr>
            </a:br>
            <a:r>
              <a:rPr lang="ru-RU" altLang="ru-RU" sz="2700" dirty="0" smtClean="0">
                <a:solidFill>
                  <a:srgbClr val="002060"/>
                </a:solidFill>
                <a:effectLst>
                  <a:outerShdw blurRad="38100" dist="38100" dir="2700000" algn="tl">
                    <a:srgbClr val="000000">
                      <a:alpha val="43137"/>
                    </a:srgbClr>
                  </a:outerShdw>
                </a:effectLst>
                <a:latin typeface="+mn-lt"/>
              </a:rPr>
              <a:t>№ 181-ФЗ «О социальной защите инвалидов в Российской Федерации»</a:t>
            </a:r>
            <a:r>
              <a:rPr lang="ru-RU" altLang="ru-RU" sz="2400" dirty="0" smtClean="0">
                <a:solidFill>
                  <a:srgbClr val="6699FF"/>
                </a:solidFill>
                <a:effectLst/>
                <a:latin typeface="+mn-lt"/>
              </a:rPr>
              <a:t/>
            </a:r>
            <a:br>
              <a:rPr lang="ru-RU" altLang="ru-RU" sz="2400" dirty="0" smtClean="0">
                <a:solidFill>
                  <a:srgbClr val="6699FF"/>
                </a:solidFill>
                <a:effectLst/>
                <a:latin typeface="+mn-lt"/>
              </a:rPr>
            </a:br>
            <a:endParaRPr lang="ru-RU" altLang="ru-RU" sz="2400" dirty="0" smtClean="0">
              <a:solidFill>
                <a:srgbClr val="6699FF"/>
              </a:solidFill>
              <a:effectLst/>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714348" y="2000240"/>
            <a:ext cx="7772400" cy="4579937"/>
          </a:xfrm>
        </p:spPr>
        <p:txBody>
          <a:bodyPr>
            <a:normAutofit fontScale="92500" lnSpcReduction="10000"/>
          </a:bodyPr>
          <a:lstStyle/>
          <a:p>
            <a:pPr>
              <a:spcBef>
                <a:spcPts val="0"/>
              </a:spcBef>
              <a:buFont typeface="Wingdings" pitchFamily="2" charset="2"/>
              <a:buNone/>
            </a:pPr>
            <a:r>
              <a:rPr lang="ru-RU" altLang="ru-RU" sz="1400" dirty="0" smtClean="0"/>
              <a:t>	</a:t>
            </a:r>
            <a:r>
              <a:rPr lang="ru-RU" altLang="ru-RU" sz="2000" b="1" dirty="0" smtClean="0">
                <a:latin typeface="Times New Roman" pitchFamily="18" charset="0"/>
                <a:cs typeface="Times New Roman" pitchFamily="18" charset="0"/>
              </a:rPr>
              <a:t>Предусматривает меры:</a:t>
            </a:r>
          </a:p>
          <a:p>
            <a:pPr algn="just">
              <a:spcBef>
                <a:spcPts val="0"/>
              </a:spcBef>
            </a:pPr>
            <a:r>
              <a:rPr lang="ru-RU" altLang="ru-RU" sz="2000" dirty="0" smtClean="0">
                <a:latin typeface="Times New Roman" pitchFamily="18" charset="0"/>
                <a:cs typeface="Times New Roman" pitchFamily="18" charset="0"/>
              </a:rPr>
              <a:t>Законодательного закрепления обеспечения равного </a:t>
            </a:r>
            <a:r>
              <a:rPr lang="ru-RU" altLang="ru-RU" sz="2000" b="1" dirty="0" smtClean="0">
                <a:latin typeface="Times New Roman" pitchFamily="18" charset="0"/>
                <a:cs typeface="Times New Roman" pitchFamily="18" charset="0"/>
              </a:rPr>
              <a:t>доступа детей-инвалидов и детей с ограниченными возможностями здоровья к качественному образованию всех уровней, гарантированной реализации их права на инклюзивное образование по месту жительства, а также соблюдения права родителей на выбор образовательного учреждения и формы обучения для ребенка.</a:t>
            </a:r>
          </a:p>
          <a:p>
            <a:pPr>
              <a:spcBef>
                <a:spcPts val="0"/>
              </a:spcBef>
            </a:pPr>
            <a:r>
              <a:rPr lang="ru-RU" altLang="ru-RU" sz="2000" dirty="0" smtClean="0">
                <a:latin typeface="Times New Roman" pitchFamily="18" charset="0"/>
                <a:cs typeface="Times New Roman" pitchFamily="18" charset="0"/>
              </a:rPr>
              <a:t>Нормативно-правового регулирования порядка финансирования расходов, необходимых для адресной поддержки инклюзивного обучения и социального обеспечения детей-инвалидов и детей с ограниченными возможностями здоровья.</a:t>
            </a:r>
          </a:p>
          <a:p>
            <a:pPr>
              <a:spcBef>
                <a:spcPts val="0"/>
              </a:spcBef>
            </a:pPr>
            <a:r>
              <a:rPr lang="ru-RU" altLang="ru-RU" sz="2000" dirty="0" smtClean="0">
                <a:latin typeface="Times New Roman" pitchFamily="18" charset="0"/>
                <a:cs typeface="Times New Roman" pitchFamily="18" charset="0"/>
              </a:rPr>
              <a:t>Внедрения эффективного механизма борьбы с дискриминацией в сфере образования для детей-инвалидов и детей с ограниченными возможностями здоровья в случае нарушения их права на инклюзивное образование.</a:t>
            </a:r>
          </a:p>
          <a:p>
            <a:pPr>
              <a:spcBef>
                <a:spcPts val="0"/>
              </a:spcBef>
            </a:pPr>
            <a:r>
              <a:rPr lang="ru-RU" altLang="ru-RU" sz="2000" dirty="0" smtClean="0">
                <a:latin typeface="Times New Roman" pitchFamily="18" charset="0"/>
                <a:cs typeface="Times New Roman" pitchFamily="18" charset="0"/>
              </a:rPr>
              <a:t>По пересмотру критериев установления инвалидности для детей.</a:t>
            </a:r>
          </a:p>
        </p:txBody>
      </p:sp>
      <p:sp>
        <p:nvSpPr>
          <p:cNvPr id="6146" name="Rectangle 2"/>
          <p:cNvSpPr>
            <a:spLocks noGrp="1" noChangeArrowheads="1"/>
          </p:cNvSpPr>
          <p:nvPr>
            <p:ph type="title"/>
          </p:nvPr>
        </p:nvSpPr>
        <p:spPr>
          <a:xfrm>
            <a:off x="457200" y="274638"/>
            <a:ext cx="8229600" cy="1511288"/>
          </a:xfrm>
        </p:spPr>
        <p:txBody>
          <a:bodyPr>
            <a:normAutofit fontScale="90000"/>
          </a:bodyPr>
          <a:lstStyle/>
          <a:p>
            <a:pPr algn="ctr"/>
            <a:r>
              <a:rPr lang="ru-RU" altLang="ru-RU" sz="2000" dirty="0" smtClean="0"/>
              <a:t/>
            </a:r>
            <a:br>
              <a:rPr lang="ru-RU" altLang="ru-RU" sz="2000" dirty="0" smtClean="0"/>
            </a:br>
            <a:r>
              <a:rPr lang="ru-RU" altLang="ru-RU" sz="2700" b="1" dirty="0" smtClean="0">
                <a:effectLst>
                  <a:outerShdw blurRad="38100" dist="38100" dir="2700000" algn="tl">
                    <a:srgbClr val="000000">
                      <a:alpha val="43137"/>
                    </a:srgbClr>
                  </a:outerShdw>
                </a:effectLst>
                <a:latin typeface="+mn-lt"/>
              </a:rPr>
              <a:t>Национальная стратегия действий в интересах детей на 2012 - 2017 годы</a:t>
            </a:r>
            <a:br>
              <a:rPr lang="ru-RU" altLang="ru-RU" sz="2700" b="1" dirty="0" smtClean="0">
                <a:effectLst>
                  <a:outerShdw blurRad="38100" dist="38100" dir="2700000" algn="tl">
                    <a:srgbClr val="000000">
                      <a:alpha val="43137"/>
                    </a:srgbClr>
                  </a:outerShdw>
                </a:effectLst>
                <a:latin typeface="+mn-lt"/>
              </a:rPr>
            </a:br>
            <a:r>
              <a:rPr lang="ru-RU" altLang="ru-RU" sz="2700" b="1" dirty="0" smtClean="0">
                <a:effectLst>
                  <a:outerShdw blurRad="38100" dist="38100" dir="2700000" algn="tl">
                    <a:srgbClr val="000000">
                      <a:alpha val="43137"/>
                    </a:srgbClr>
                  </a:outerShdw>
                </a:effectLst>
                <a:latin typeface="+mn-lt"/>
              </a:rPr>
              <a:t>(утв. Указом Президента РФ от 1.06.2012 г. № 761)</a:t>
            </a:r>
            <a:r>
              <a:rPr lang="ru-RU" altLang="ru-RU" sz="4000" dirty="0" smtClean="0">
                <a:effectLst/>
              </a:rPr>
              <a:t/>
            </a:r>
            <a:br>
              <a:rPr lang="ru-RU" altLang="ru-RU" sz="4000" dirty="0" smtClean="0">
                <a:effectLst/>
              </a:rPr>
            </a:br>
            <a:endParaRPr lang="ru-RU" altLang="ru-RU" sz="4000" dirty="0" smtClean="0">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1928802"/>
          <a:ext cx="8229600" cy="4078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p:txBody>
          <a:bodyPr>
            <a:noAutofit/>
          </a:bodyPr>
          <a:lstStyle/>
          <a:p>
            <a:pPr algn="ctr"/>
            <a:r>
              <a:rPr lang="ru-RU" sz="3200" dirty="0" smtClean="0">
                <a:latin typeface="+mn-lt"/>
              </a:rPr>
              <a:t>ФЗ от 29.12.2012 № 273-ФЗ  «Об образовании в Российской Федерации»</a:t>
            </a:r>
            <a:endParaRPr lang="ru-RU" sz="3200" dirty="0">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3116"/>
            <a:ext cx="8229600" cy="4429156"/>
          </a:xfrm>
        </p:spPr>
        <p:txBody>
          <a:bodyPr>
            <a:normAutofit fontScale="55000" lnSpcReduction="20000"/>
          </a:bodyPr>
          <a:lstStyle/>
          <a:p>
            <a:pPr>
              <a:buNone/>
            </a:pPr>
            <a:r>
              <a:rPr lang="ru-RU" sz="4000" dirty="0" smtClean="0">
                <a:latin typeface="Times New Roman" pitchFamily="18" charset="0"/>
                <a:cs typeface="Times New Roman" pitchFamily="18" charset="0"/>
              </a:rPr>
              <a:t>1) выбор организации, формы получения образования и формы обучения; </a:t>
            </a:r>
          </a:p>
          <a:p>
            <a:pPr>
              <a:buNone/>
            </a:pPr>
            <a:r>
              <a:rPr lang="ru-RU" sz="4000" dirty="0" smtClean="0">
                <a:latin typeface="Times New Roman" pitchFamily="18" charset="0"/>
                <a:cs typeface="Times New Roman" pitchFamily="18" charset="0"/>
              </a:rPr>
              <a:t>2) предоставление условий для обучения с учетом особенностей их психофизического развития и состояния здоровья, в том числе получение социально-педагогической и психологической помощи, </a:t>
            </a:r>
            <a:r>
              <a:rPr lang="ru-RU" sz="4000" u="sng" dirty="0" smtClean="0">
                <a:latin typeface="Times New Roman" pitchFamily="18" charset="0"/>
                <a:cs typeface="Times New Roman" pitchFamily="18" charset="0"/>
              </a:rPr>
              <a:t>бесплатной </a:t>
            </a:r>
            <a:r>
              <a:rPr lang="ru-RU" sz="4000" u="sng" dirty="0" err="1" smtClean="0">
                <a:latin typeface="Times New Roman" pitchFamily="18" charset="0"/>
                <a:cs typeface="Times New Roman" pitchFamily="18" charset="0"/>
              </a:rPr>
              <a:t>психолого-медико-педагогической</a:t>
            </a:r>
            <a:r>
              <a:rPr lang="ru-RU" sz="4000" u="sng" dirty="0" smtClean="0">
                <a:latin typeface="Times New Roman" pitchFamily="18" charset="0"/>
                <a:cs typeface="Times New Roman" pitchFamily="18" charset="0"/>
              </a:rPr>
              <a:t> коррекции</a:t>
            </a:r>
            <a:r>
              <a:rPr lang="ru-RU" sz="4000" u="sng" dirty="0" smtClean="0">
                <a:latin typeface="Times New Roman" pitchFamily="18" charset="0"/>
                <a:cs typeface="Times New Roman" pitchFamily="18" charset="0"/>
                <a:sym typeface="Symbol"/>
              </a:rPr>
              <a:t></a:t>
            </a:r>
            <a:r>
              <a:rPr lang="ru-RU" sz="4000" dirty="0" smtClean="0">
                <a:latin typeface="Times New Roman" pitchFamily="18" charset="0"/>
                <a:cs typeface="Times New Roman" pitchFamily="18" charset="0"/>
              </a:rPr>
              <a:t>; </a:t>
            </a:r>
          </a:p>
          <a:p>
            <a:pPr>
              <a:buNone/>
            </a:pPr>
            <a:r>
              <a:rPr lang="ru-RU" sz="4000" dirty="0" smtClean="0">
                <a:latin typeface="Times New Roman" pitchFamily="18" charset="0"/>
                <a:cs typeface="Times New Roman" pitchFamily="18" charset="0"/>
              </a:rPr>
              <a:t>3) обучение по индивидуальному учебному плану…</a:t>
            </a:r>
          </a:p>
          <a:p>
            <a:pPr>
              <a:buNone/>
            </a:pPr>
            <a:r>
              <a:rPr lang="ru-RU" sz="4000" dirty="0" smtClean="0">
                <a:latin typeface="Times New Roman" pitchFamily="18" charset="0"/>
                <a:cs typeface="Times New Roman" pitchFamily="18" charset="0"/>
              </a:rPr>
              <a:t>4)……..</a:t>
            </a:r>
          </a:p>
          <a:p>
            <a:pPr>
              <a:buNone/>
            </a:pPr>
            <a:endParaRPr lang="ru-RU" dirty="0" smtClean="0">
              <a:sym typeface="Symbol"/>
            </a:endParaRPr>
          </a:p>
          <a:p>
            <a:pPr>
              <a:buNone/>
            </a:pPr>
            <a:endParaRPr lang="ru-RU" dirty="0" smtClean="0">
              <a:sym typeface="Symbol"/>
            </a:endParaRPr>
          </a:p>
          <a:p>
            <a:pPr>
              <a:buNone/>
            </a:pPr>
            <a:endParaRPr lang="ru-RU" dirty="0" smtClean="0">
              <a:sym typeface="Symbol"/>
            </a:endParaRPr>
          </a:p>
          <a:p>
            <a:pPr>
              <a:buNone/>
            </a:pPr>
            <a:r>
              <a:rPr lang="ru-RU" sz="2900" i="1" dirty="0" smtClean="0">
                <a:latin typeface="Times New Roman" pitchFamily="18" charset="0"/>
                <a:cs typeface="Times New Roman" pitchFamily="18" charset="0"/>
                <a:sym typeface="Symbol"/>
              </a:rPr>
              <a:t> - «набор»</a:t>
            </a:r>
            <a:r>
              <a:rPr lang="ru-RU" sz="2900" i="1" dirty="0" smtClean="0">
                <a:latin typeface="Times New Roman" pitchFamily="18" charset="0"/>
                <a:cs typeface="Times New Roman" pitchFamily="18" charset="0"/>
              </a:rPr>
              <a:t> бесплатной </a:t>
            </a:r>
            <a:r>
              <a:rPr lang="ru-RU" sz="2900" i="1" dirty="0" err="1" smtClean="0">
                <a:latin typeface="Times New Roman" pitchFamily="18" charset="0"/>
                <a:cs typeface="Times New Roman" pitchFamily="18" charset="0"/>
              </a:rPr>
              <a:t>психолого-медико-педагогической</a:t>
            </a:r>
            <a:r>
              <a:rPr lang="ru-RU" sz="2900" i="1" dirty="0" smtClean="0">
                <a:latin typeface="Times New Roman" pitchFamily="18" charset="0"/>
                <a:cs typeface="Times New Roman" pitchFamily="18" charset="0"/>
              </a:rPr>
              <a:t> коррекции</a:t>
            </a:r>
            <a:r>
              <a:rPr lang="ru-RU" sz="2900" i="1" dirty="0" smtClean="0">
                <a:latin typeface="Times New Roman" pitchFamily="18" charset="0"/>
                <a:cs typeface="Times New Roman" pitchFamily="18" charset="0"/>
                <a:sym typeface="Symbol"/>
              </a:rPr>
              <a:t>  определяется ПМПК и отражается в рекомендациях ПМПК (указываются занятия с конкретными специалистами: логопедом, дефектологом, психологом)</a:t>
            </a:r>
            <a:endParaRPr lang="ru-RU" sz="2900" i="1" dirty="0" smtClean="0">
              <a:latin typeface="Times New Roman" pitchFamily="18" charset="0"/>
              <a:cs typeface="Times New Roman" pitchFamily="18" charset="0"/>
            </a:endParaRPr>
          </a:p>
          <a:p>
            <a:pPr>
              <a:buNone/>
            </a:pPr>
            <a:endParaRPr lang="ru-RU" dirty="0" smtClean="0"/>
          </a:p>
          <a:p>
            <a:pPr>
              <a:buNone/>
            </a:pPr>
            <a:endParaRPr lang="ru-RU" dirty="0"/>
          </a:p>
        </p:txBody>
      </p:sp>
      <p:sp>
        <p:nvSpPr>
          <p:cNvPr id="2" name="Заголовок 1"/>
          <p:cNvSpPr>
            <a:spLocks noGrp="1"/>
          </p:cNvSpPr>
          <p:nvPr>
            <p:ph type="title"/>
          </p:nvPr>
        </p:nvSpPr>
        <p:spPr>
          <a:xfrm>
            <a:off x="457200" y="274638"/>
            <a:ext cx="8229600" cy="1582726"/>
          </a:xfrm>
        </p:spPr>
        <p:txBody>
          <a:bodyPr>
            <a:noAutofit/>
          </a:bodyPr>
          <a:lstStyle/>
          <a:p>
            <a:pPr algn="ctr"/>
            <a:r>
              <a:rPr lang="ru-RU" sz="2800" dirty="0" smtClean="0">
                <a:latin typeface="+mn-lt"/>
              </a:rPr>
              <a:t>Статья 34. Основные права обучающихся и меры их социальной поддержки и стимулирования </a:t>
            </a:r>
            <a:endParaRPr lang="ru-RU" sz="2800" dirty="0">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071678"/>
            <a:ext cx="8229600" cy="4054485"/>
          </a:xfrm>
        </p:spPr>
        <p:txBody>
          <a:bodyPr>
            <a:normAutofit lnSpcReduction="10000"/>
          </a:bodyPr>
          <a:lstStyle/>
          <a:p>
            <a:pPr>
              <a:spcBef>
                <a:spcPts val="0"/>
              </a:spcBef>
              <a:buNone/>
            </a:pPr>
            <a:r>
              <a:rPr lang="ru-RU" altLang="ru-RU" dirty="0" smtClean="0"/>
              <a:t>	</a:t>
            </a:r>
            <a:r>
              <a:rPr lang="ru-RU" altLang="ru-RU" sz="2400" dirty="0" smtClean="0">
                <a:latin typeface="Times New Roman" pitchFamily="18" charset="0"/>
                <a:cs typeface="Times New Roman" pitchFamily="18" charset="0"/>
              </a:rPr>
              <a:t>3. Родители (законные представители) несовершеннолетних обучающихся имеют право:</a:t>
            </a:r>
          </a:p>
          <a:p>
            <a:pPr>
              <a:spcBef>
                <a:spcPts val="0"/>
              </a:spcBef>
              <a:buNone/>
            </a:pPr>
            <a:r>
              <a:rPr lang="ru-RU" altLang="ru-RU" sz="2400" dirty="0" smtClean="0">
                <a:latin typeface="Times New Roman" pitchFamily="18" charset="0"/>
                <a:cs typeface="Times New Roman" pitchFamily="18" charset="0"/>
              </a:rPr>
              <a:t>	…..8) присутствовать при обследовании детей </a:t>
            </a:r>
            <a:r>
              <a:rPr lang="ru-RU" altLang="ru-RU" sz="2400" dirty="0" err="1" smtClean="0">
                <a:latin typeface="Times New Roman" pitchFamily="18" charset="0"/>
                <a:cs typeface="Times New Roman" pitchFamily="18" charset="0"/>
              </a:rPr>
              <a:t>психолого-медико-педагогической</a:t>
            </a:r>
            <a:r>
              <a:rPr lang="ru-RU" altLang="ru-RU" sz="2400" dirty="0" smtClean="0">
                <a:latin typeface="Times New Roman" pitchFamily="18" charset="0"/>
                <a:cs typeface="Times New Roman" pitchFamily="18" charset="0"/>
              </a:rPr>
              <a:t> комиссией, обсуждении результатов обследования и рекомендаций, полученных по результатам обследования, </a:t>
            </a:r>
            <a:r>
              <a:rPr lang="ru-RU" altLang="ru-RU" sz="2400" b="1" dirty="0" smtClean="0">
                <a:latin typeface="Times New Roman" pitchFamily="18" charset="0"/>
                <a:cs typeface="Times New Roman" pitchFamily="18" charset="0"/>
              </a:rPr>
              <a:t>высказывать свое мнение относительно предлагаемых условий для организации обучения и воспитания</a:t>
            </a:r>
            <a:r>
              <a:rPr lang="ru-RU" altLang="ru-RU" sz="2400" dirty="0" smtClean="0">
                <a:latin typeface="Times New Roman" pitchFamily="18" charset="0"/>
                <a:cs typeface="Times New Roman" pitchFamily="18" charset="0"/>
              </a:rPr>
              <a:t> детей.</a:t>
            </a:r>
          </a:p>
          <a:p>
            <a:pPr>
              <a:spcBef>
                <a:spcPts val="0"/>
              </a:spcBef>
              <a:buNone/>
            </a:pPr>
            <a:r>
              <a:rPr lang="ru-RU" altLang="ru-RU" sz="2400" dirty="0" smtClean="0">
                <a:latin typeface="Times New Roman" pitchFamily="18" charset="0"/>
                <a:cs typeface="Times New Roman" pitchFamily="18" charset="0"/>
              </a:rPr>
              <a:t>	4. Родители (законные представители) несовершеннолетних обучающихся обязаны:</a:t>
            </a:r>
          </a:p>
          <a:p>
            <a:pPr>
              <a:spcBef>
                <a:spcPts val="0"/>
              </a:spcBef>
              <a:buNone/>
            </a:pPr>
            <a:r>
              <a:rPr lang="ru-RU" altLang="ru-RU" sz="2400" dirty="0" smtClean="0">
                <a:latin typeface="Times New Roman" pitchFamily="18" charset="0"/>
                <a:cs typeface="Times New Roman" pitchFamily="18" charset="0"/>
              </a:rPr>
              <a:t>	1) обеспечить получение детьми общего образования;</a:t>
            </a:r>
          </a:p>
          <a:p>
            <a:endParaRPr lang="ru-RU" dirty="0"/>
          </a:p>
        </p:txBody>
      </p:sp>
      <p:sp>
        <p:nvSpPr>
          <p:cNvPr id="2" name="Заголовок 1"/>
          <p:cNvSpPr>
            <a:spLocks noGrp="1"/>
          </p:cNvSpPr>
          <p:nvPr>
            <p:ph type="title"/>
          </p:nvPr>
        </p:nvSpPr>
        <p:spPr>
          <a:xfrm>
            <a:off x="357158" y="714356"/>
            <a:ext cx="8229600" cy="1143000"/>
          </a:xfrm>
        </p:spPr>
        <p:txBody>
          <a:bodyPr>
            <a:normAutofit fontScale="90000"/>
          </a:bodyPr>
          <a:lstStyle/>
          <a:p>
            <a:pPr algn="ctr"/>
            <a:r>
              <a:rPr lang="ru-RU" sz="2700" b="1" dirty="0" smtClean="0">
                <a:latin typeface="+mn-lt"/>
              </a:rPr>
              <a:t>Статья 44. Права, обязанности и ответственность в сфере образования родителей (законных представителей) несовершеннолетних обучающихся</a:t>
            </a:r>
            <a:r>
              <a:rPr lang="ru-RU" dirty="0" smtClean="0"/>
              <a:t/>
            </a:r>
            <a:br>
              <a:rPr lang="ru-RU" dirty="0" smtClean="0"/>
            </a:b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857364"/>
            <a:ext cx="8229600" cy="4149927"/>
          </a:xfrm>
        </p:spPr>
        <p:txBody>
          <a:bodyPr>
            <a:normAutofit/>
          </a:bodyPr>
          <a:lstStyle/>
          <a:p>
            <a:r>
              <a:rPr lang="ru-RU" altLang="ru-RU" sz="2400" b="1" dirty="0" smtClean="0">
                <a:latin typeface="Times New Roman" pitchFamily="18" charset="0"/>
                <a:cs typeface="Times New Roman" pitchFamily="18" charset="0"/>
              </a:rPr>
              <a:t>1. Педагогические работники обязаны:</a:t>
            </a:r>
          </a:p>
          <a:p>
            <a:r>
              <a:rPr lang="ru-RU" altLang="ru-RU" sz="2400" dirty="0" smtClean="0">
                <a:latin typeface="Times New Roman" pitchFamily="18" charset="0"/>
                <a:cs typeface="Times New Roman" pitchFamily="18" charset="0"/>
              </a:rPr>
              <a:t>6) учитывать особенности психофизического развития обучающихся и состояние их здоровья, </a:t>
            </a:r>
            <a:r>
              <a:rPr lang="ru-RU" altLang="ru-RU" sz="2400" u="sng" dirty="0" smtClean="0">
                <a:latin typeface="Times New Roman" pitchFamily="18" charset="0"/>
                <a:cs typeface="Times New Roman" pitchFamily="18" charset="0"/>
              </a:rPr>
              <a:t>соблюдать специальные условия, необходимые для получения образования лицами с ограниченными возможностями здоровья,</a:t>
            </a:r>
            <a:r>
              <a:rPr lang="ru-RU" altLang="ru-RU" sz="2400" dirty="0" smtClean="0">
                <a:latin typeface="Times New Roman" pitchFamily="18" charset="0"/>
                <a:cs typeface="Times New Roman" pitchFamily="18" charset="0"/>
              </a:rPr>
              <a:t> взаимодействовать при необходимости с медицинскими организациями.</a:t>
            </a:r>
          </a:p>
        </p:txBody>
      </p:sp>
      <p:sp>
        <p:nvSpPr>
          <p:cNvPr id="12290" name="Rectangle 2"/>
          <p:cNvSpPr>
            <a:spLocks noGrp="1" noChangeArrowheads="1"/>
          </p:cNvSpPr>
          <p:nvPr>
            <p:ph type="title"/>
          </p:nvPr>
        </p:nvSpPr>
        <p:spPr/>
        <p:txBody>
          <a:bodyPr/>
          <a:lstStyle/>
          <a:p>
            <a:pPr algn="ctr"/>
            <a:r>
              <a:rPr lang="ru-RU" altLang="ru-RU" sz="2400" b="1" dirty="0" smtClean="0">
                <a:latin typeface="+mn-lt"/>
              </a:rPr>
              <a:t>Статья 48. Обязанности и ответственность педагогических работников</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68313" y="2017713"/>
            <a:ext cx="8486775" cy="4579937"/>
          </a:xfrm>
        </p:spPr>
        <p:txBody>
          <a:bodyPr>
            <a:normAutofit/>
          </a:bodyPr>
          <a:lstStyle/>
          <a:p>
            <a:pPr algn="just">
              <a:lnSpc>
                <a:spcPct val="80000"/>
              </a:lnSpc>
            </a:pPr>
            <a:r>
              <a:rPr lang="ru-RU" altLang="ru-RU" sz="2200" dirty="0" smtClean="0">
                <a:latin typeface="Times New Roman" pitchFamily="18" charset="0"/>
                <a:cs typeface="Times New Roman" pitchFamily="18" charset="0"/>
              </a:rPr>
              <a:t>3. Прием на обучение по основным общеобразовательным программам и образовательным программам среднего профессионального образования за счет бюджетных ассигнований федерального бюджета, бюджетов субъектов Российской Федерации и местных бюджетов проводится на общедоступной основе, если иное не предусмотрено настоящим Федеральным законом. </a:t>
            </a:r>
          </a:p>
          <a:p>
            <a:pPr algn="just">
              <a:lnSpc>
                <a:spcPct val="80000"/>
              </a:lnSpc>
            </a:pPr>
            <a:r>
              <a:rPr lang="ru-RU" altLang="ru-RU" sz="2200" dirty="0" smtClean="0">
                <a:latin typeface="Times New Roman" pitchFamily="18" charset="0"/>
                <a:cs typeface="Times New Roman" pitchFamily="18" charset="0"/>
              </a:rPr>
              <a:t>Дети с ограниченными возможностями здоровья принимаются на обучение </a:t>
            </a:r>
            <a:r>
              <a:rPr lang="ru-RU" altLang="ru-RU" sz="2200" b="1" dirty="0" smtClean="0">
                <a:latin typeface="Times New Roman" pitchFamily="18" charset="0"/>
                <a:cs typeface="Times New Roman" pitchFamily="18" charset="0"/>
              </a:rPr>
              <a:t>по адаптированной основной общеобразовательной программе </a:t>
            </a:r>
            <a:r>
              <a:rPr lang="ru-RU" altLang="ru-RU" sz="2200" dirty="0" smtClean="0">
                <a:latin typeface="Times New Roman" pitchFamily="18" charset="0"/>
                <a:cs typeface="Times New Roman" pitchFamily="18" charset="0"/>
              </a:rPr>
              <a:t>только с согласия родителей (законных представителей) и на основании рекомендаций </a:t>
            </a:r>
            <a:r>
              <a:rPr lang="ru-RU" altLang="ru-RU" sz="2200" dirty="0" err="1" smtClean="0">
                <a:latin typeface="Times New Roman" pitchFamily="18" charset="0"/>
                <a:cs typeface="Times New Roman" pitchFamily="18" charset="0"/>
              </a:rPr>
              <a:t>психолого-медико-педагогической</a:t>
            </a:r>
            <a:r>
              <a:rPr lang="ru-RU" altLang="ru-RU" sz="2200" dirty="0" smtClean="0">
                <a:latin typeface="Times New Roman" pitchFamily="18" charset="0"/>
                <a:cs typeface="Times New Roman" pitchFamily="18" charset="0"/>
              </a:rPr>
              <a:t> комиссии.</a:t>
            </a:r>
          </a:p>
          <a:p>
            <a:pPr algn="just">
              <a:lnSpc>
                <a:spcPct val="80000"/>
              </a:lnSpc>
            </a:pPr>
            <a:endParaRPr lang="ru-RU" altLang="ru-RU" sz="2400" dirty="0" smtClean="0"/>
          </a:p>
          <a:p>
            <a:pPr algn="just">
              <a:lnSpc>
                <a:spcPct val="80000"/>
              </a:lnSpc>
            </a:pPr>
            <a:r>
              <a:rPr lang="ru-RU" altLang="ru-RU" sz="1800" dirty="0" smtClean="0">
                <a:latin typeface="Times New Roman" pitchFamily="18" charset="0"/>
                <a:cs typeface="Times New Roman" pitchFamily="18" charset="0"/>
              </a:rPr>
              <a:t>⃰</a:t>
            </a:r>
            <a:r>
              <a:rPr lang="ru-RU" sz="1800" i="1" dirty="0" smtClean="0">
                <a:latin typeface="Times New Roman" pitchFamily="18" charset="0"/>
                <a:cs typeface="Times New Roman" pitchFamily="18" charset="0"/>
              </a:rPr>
              <a:t>Родители должны дать письменное согласие на обучение ребенка по АООП или АОП с указанием полного наименования программы.</a:t>
            </a:r>
          </a:p>
          <a:p>
            <a:pPr algn="just">
              <a:lnSpc>
                <a:spcPct val="80000"/>
              </a:lnSpc>
            </a:pPr>
            <a:endParaRPr lang="ru-RU" altLang="ru-RU" sz="2400" dirty="0" smtClean="0"/>
          </a:p>
        </p:txBody>
      </p:sp>
      <p:sp>
        <p:nvSpPr>
          <p:cNvPr id="13314" name="Rectangle 2"/>
          <p:cNvSpPr>
            <a:spLocks noGrp="1" noChangeArrowheads="1"/>
          </p:cNvSpPr>
          <p:nvPr>
            <p:ph type="title"/>
          </p:nvPr>
        </p:nvSpPr>
        <p:spPr/>
        <p:txBody>
          <a:bodyPr>
            <a:normAutofit fontScale="90000"/>
          </a:bodyPr>
          <a:lstStyle/>
          <a:p>
            <a:pPr algn="ctr"/>
            <a:r>
              <a:rPr lang="ru-RU" altLang="ru-RU" sz="2800" b="1" dirty="0" smtClean="0">
                <a:solidFill>
                  <a:srgbClr val="002060"/>
                </a:solidFill>
                <a:latin typeface="+mn-lt"/>
                <a:ea typeface="Calibri" pitchFamily="34" charset="0"/>
                <a:cs typeface="Times New Roman" pitchFamily="18" charset="0"/>
              </a:rPr>
              <a:t>Статья 55. Общие требования к приему на обучение в организацию, осуществляющую образовательную деятельность</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0" y="2017713"/>
            <a:ext cx="8955088" cy="4579937"/>
          </a:xfrm>
        </p:spPr>
        <p:txBody>
          <a:bodyPr>
            <a:normAutofit/>
          </a:bodyPr>
          <a:lstStyle/>
          <a:p>
            <a:pPr algn="just">
              <a:lnSpc>
                <a:spcPct val="80000"/>
              </a:lnSpc>
              <a:buFont typeface="Wingdings" pitchFamily="2" charset="2"/>
              <a:buNone/>
            </a:pPr>
            <a:r>
              <a:rPr lang="ru-RU" altLang="ru-RU" sz="2400" dirty="0" smtClean="0"/>
              <a:t>   </a:t>
            </a:r>
            <a:r>
              <a:rPr lang="ru-RU" altLang="ru-RU" sz="2400" dirty="0" smtClean="0">
                <a:latin typeface="Times New Roman" pitchFamily="18" charset="0"/>
                <a:cs typeface="Times New Roman" pitchFamily="18" charset="0"/>
              </a:rPr>
              <a:t>9. Обучающиеся в образовательной организации по образовательным программам начального общего, основного общего и среднего общего образования, не ликвидировавшие в установленные сроки </a:t>
            </a:r>
            <a:r>
              <a:rPr lang="ru-RU" altLang="ru-RU" sz="2400" b="1" dirty="0" smtClean="0">
                <a:latin typeface="Times New Roman" pitchFamily="18" charset="0"/>
                <a:cs typeface="Times New Roman" pitchFamily="18" charset="0"/>
              </a:rPr>
              <a:t>академической задолженности</a:t>
            </a:r>
            <a:r>
              <a:rPr lang="ru-RU" altLang="ru-RU" sz="2400" dirty="0" smtClean="0">
                <a:latin typeface="Times New Roman" pitchFamily="18" charset="0"/>
                <a:cs typeface="Times New Roman" pitchFamily="18" charset="0"/>
              </a:rPr>
              <a:t> с момента ее образования, по усмотрению их родителей (законных представителей) оставляются на </a:t>
            </a:r>
            <a:r>
              <a:rPr lang="ru-RU" altLang="ru-RU" sz="2400" b="1" dirty="0" smtClean="0">
                <a:latin typeface="Times New Roman" pitchFamily="18" charset="0"/>
                <a:cs typeface="Times New Roman" pitchFamily="18" charset="0"/>
              </a:rPr>
              <a:t>повторное обучение</a:t>
            </a:r>
            <a:r>
              <a:rPr lang="ru-RU" altLang="ru-RU" sz="2400" dirty="0" smtClean="0">
                <a:latin typeface="Times New Roman" pitchFamily="18" charset="0"/>
                <a:cs typeface="Times New Roman" pitchFamily="18" charset="0"/>
              </a:rPr>
              <a:t>, переводятся на обучение </a:t>
            </a:r>
            <a:r>
              <a:rPr lang="ru-RU" altLang="ru-RU" sz="2400" b="1" dirty="0" smtClean="0">
                <a:latin typeface="Times New Roman" pitchFamily="18" charset="0"/>
                <a:cs typeface="Times New Roman" pitchFamily="18" charset="0"/>
              </a:rPr>
              <a:t>по адаптированным образовательным программам </a:t>
            </a:r>
            <a:r>
              <a:rPr lang="ru-RU" altLang="ru-RU" sz="2400" dirty="0" smtClean="0">
                <a:latin typeface="Times New Roman" pitchFamily="18" charset="0"/>
                <a:cs typeface="Times New Roman" pitchFamily="18" charset="0"/>
              </a:rPr>
              <a:t>в соответствии с рекомендациями </a:t>
            </a:r>
            <a:r>
              <a:rPr lang="ru-RU" altLang="ru-RU" sz="2400" dirty="0" err="1" smtClean="0">
                <a:latin typeface="Times New Roman" pitchFamily="18" charset="0"/>
                <a:cs typeface="Times New Roman" pitchFamily="18" charset="0"/>
              </a:rPr>
              <a:t>психолого-медико-педагогической</a:t>
            </a:r>
            <a:r>
              <a:rPr lang="ru-RU" altLang="ru-RU" sz="2400" dirty="0" smtClean="0">
                <a:latin typeface="Times New Roman" pitchFamily="18" charset="0"/>
                <a:cs typeface="Times New Roman" pitchFamily="18" charset="0"/>
              </a:rPr>
              <a:t> комиссии либо на обучение по индивидуальному учебному плану.</a:t>
            </a:r>
          </a:p>
          <a:p>
            <a:pPr algn="just">
              <a:lnSpc>
                <a:spcPct val="80000"/>
              </a:lnSpc>
              <a:buFont typeface="Wingdings" pitchFamily="2" charset="2"/>
              <a:buNone/>
            </a:pPr>
            <a:r>
              <a:rPr lang="ru-RU" altLang="ru-RU" sz="2800" dirty="0" smtClean="0">
                <a:latin typeface="Times New Roman" pitchFamily="18" charset="0"/>
                <a:cs typeface="Times New Roman" pitchFamily="18" charset="0"/>
              </a:rPr>
              <a:t>	</a:t>
            </a:r>
          </a:p>
          <a:p>
            <a:pPr algn="just">
              <a:lnSpc>
                <a:spcPct val="80000"/>
              </a:lnSpc>
              <a:buNone/>
            </a:pPr>
            <a:r>
              <a:rPr lang="ru-RU" altLang="ru-RU" sz="1800" dirty="0" smtClean="0">
                <a:latin typeface="Times New Roman" pitchFamily="18" charset="0"/>
                <a:cs typeface="Times New Roman" pitchFamily="18" charset="0"/>
              </a:rPr>
              <a:t>	!</a:t>
            </a:r>
            <a:r>
              <a:rPr lang="ru-RU" sz="1800" i="1" dirty="0" smtClean="0">
                <a:latin typeface="Times New Roman" pitchFamily="18" charset="0"/>
                <a:cs typeface="Times New Roman" pitchFamily="18" charset="0"/>
              </a:rPr>
              <a:t>Сравнивается уровень развития ребенка со стандартом образования, а не с самим собой.</a:t>
            </a:r>
          </a:p>
          <a:p>
            <a:pPr algn="just">
              <a:lnSpc>
                <a:spcPct val="80000"/>
              </a:lnSpc>
              <a:buFont typeface="Wingdings" pitchFamily="2" charset="2"/>
              <a:buNone/>
            </a:pPr>
            <a:endParaRPr lang="ru-RU" altLang="ru-RU" sz="2800" dirty="0" smtClean="0"/>
          </a:p>
        </p:txBody>
      </p:sp>
      <p:sp>
        <p:nvSpPr>
          <p:cNvPr id="14338" name="Rectangle 2"/>
          <p:cNvSpPr>
            <a:spLocks noGrp="1" noChangeArrowheads="1"/>
          </p:cNvSpPr>
          <p:nvPr>
            <p:ph type="title"/>
          </p:nvPr>
        </p:nvSpPr>
        <p:spPr/>
        <p:txBody>
          <a:bodyPr>
            <a:normAutofit/>
          </a:bodyPr>
          <a:lstStyle/>
          <a:p>
            <a:pPr algn="ctr"/>
            <a:r>
              <a:rPr lang="ru-RU" altLang="ru-RU" sz="2800" b="1" dirty="0" smtClean="0">
                <a:solidFill>
                  <a:srgbClr val="002060"/>
                </a:solidFill>
                <a:latin typeface="+mn-lt"/>
                <a:ea typeface="Calibri" pitchFamily="34" charset="0"/>
                <a:cs typeface="Times New Roman" pitchFamily="18" charset="0"/>
              </a:rPr>
              <a:t>Статья 58. Промежуточная аттестация обучающихся</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179388" y="2017713"/>
            <a:ext cx="8775700" cy="4579937"/>
          </a:xfrm>
        </p:spPr>
        <p:txBody>
          <a:bodyPr>
            <a:normAutofit/>
          </a:bodyPr>
          <a:lstStyle/>
          <a:p>
            <a:pPr algn="just">
              <a:lnSpc>
                <a:spcPct val="80000"/>
              </a:lnSpc>
            </a:pPr>
            <a:r>
              <a:rPr lang="ru-RU" altLang="ru-RU" sz="2400" dirty="0" smtClean="0"/>
              <a:t>1. Содержание образования и условия организации обучения и воспитания обучающихся с ограниченными возможностями здоровья определяются </a:t>
            </a:r>
            <a:r>
              <a:rPr lang="ru-RU" altLang="ru-RU" sz="2400" b="1" dirty="0" smtClean="0"/>
              <a:t>адаптированной образовательной программой</a:t>
            </a:r>
            <a:r>
              <a:rPr lang="ru-RU" altLang="ru-RU" sz="2400" dirty="0" smtClean="0"/>
              <a:t>, а для инвалидов также в соответствии с индивидуальной программой реабилитации инвалида.</a:t>
            </a:r>
          </a:p>
          <a:p>
            <a:pPr algn="just">
              <a:lnSpc>
                <a:spcPct val="80000"/>
              </a:lnSpc>
            </a:pPr>
            <a:r>
              <a:rPr lang="ru-RU" altLang="ru-RU" sz="2400" dirty="0" smtClean="0"/>
              <a:t>2. Общее образование обучающихся с ограниченными возможностями здоровья осуществляется в организациях, осуществляющих образовательную деятельность </a:t>
            </a:r>
            <a:r>
              <a:rPr lang="ru-RU" altLang="ru-RU" sz="2400" b="1" dirty="0" smtClean="0"/>
              <a:t>по адаптированным основным общеобразовательным программам</a:t>
            </a:r>
            <a:r>
              <a:rPr lang="ru-RU" altLang="ru-RU" sz="2400" dirty="0" smtClean="0"/>
              <a:t>. В таких организациях создаются специальные условия для получения образования указанными обучающимися.</a:t>
            </a:r>
          </a:p>
          <a:p>
            <a:pPr>
              <a:lnSpc>
                <a:spcPct val="80000"/>
              </a:lnSpc>
              <a:buFont typeface="Wingdings" pitchFamily="2" charset="2"/>
              <a:buNone/>
            </a:pPr>
            <a:endParaRPr lang="ru-RU" altLang="ru-RU" sz="2000" dirty="0" smtClean="0"/>
          </a:p>
        </p:txBody>
      </p:sp>
      <p:sp>
        <p:nvSpPr>
          <p:cNvPr id="16386" name="Rectangle 2"/>
          <p:cNvSpPr>
            <a:spLocks noGrp="1" noChangeArrowheads="1"/>
          </p:cNvSpPr>
          <p:nvPr>
            <p:ph type="title"/>
          </p:nvPr>
        </p:nvSpPr>
        <p:spPr>
          <a:xfrm>
            <a:off x="457200" y="274638"/>
            <a:ext cx="8229600" cy="1368412"/>
          </a:xfrm>
        </p:spPr>
        <p:txBody>
          <a:bodyPr>
            <a:normAutofit fontScale="90000"/>
          </a:bodyPr>
          <a:lstStyle/>
          <a:p>
            <a:pPr algn="ctr"/>
            <a:r>
              <a:rPr lang="ru-RU" altLang="ru-RU" sz="2800" b="1" dirty="0" smtClean="0">
                <a:latin typeface="+mn-lt"/>
              </a:rPr>
              <a:t>Статья 79. Организация получения образования обучающимися с ограниченными возможностями здоровья</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81328"/>
            <a:ext cx="8229600" cy="4876630"/>
          </a:xfrm>
        </p:spPr>
        <p:txBody>
          <a:bodyPr>
            <a:normAutofit fontScale="55000" lnSpcReduction="20000"/>
          </a:bodyPr>
          <a:lstStyle/>
          <a:p>
            <a:pPr algn="ctr">
              <a:buNone/>
            </a:pPr>
            <a:r>
              <a:rPr lang="ru-RU" sz="3600" dirty="0" smtClean="0">
                <a:latin typeface="Times New Roman" pitchFamily="18" charset="0"/>
                <a:cs typeface="Times New Roman" pitchFamily="18" charset="0"/>
              </a:rPr>
              <a:t>Специальные условия для получения образования обучающимися с ОВЗ включают:</a:t>
            </a:r>
          </a:p>
          <a:p>
            <a:r>
              <a:rPr lang="ru-RU" sz="3600" u="sng" dirty="0" smtClean="0">
                <a:latin typeface="Times New Roman" pitchFamily="18" charset="0"/>
                <a:cs typeface="Times New Roman" pitchFamily="18" charset="0"/>
              </a:rPr>
              <a:t>специальные образовательные программы </a:t>
            </a:r>
            <a:r>
              <a:rPr lang="en-US" sz="3600" u="sng" dirty="0" smtClean="0">
                <a:latin typeface="Times New Roman" pitchFamily="18" charset="0"/>
                <a:cs typeface="Times New Roman" pitchFamily="18" charset="0"/>
              </a:rPr>
              <a:t>⃰</a:t>
            </a:r>
            <a:r>
              <a:rPr lang="ru-RU" sz="3600" u="sng" dirty="0" smtClean="0">
                <a:latin typeface="Times New Roman" pitchFamily="18" charset="0"/>
                <a:cs typeface="Times New Roman" pitchFamily="18" charset="0"/>
              </a:rPr>
              <a:t> и методы обучения и воспитания</a:t>
            </a:r>
            <a:r>
              <a:rPr lang="ru-RU" sz="3600" dirty="0" smtClean="0">
                <a:latin typeface="Times New Roman" pitchFamily="18" charset="0"/>
                <a:cs typeface="Times New Roman" pitchFamily="18" charset="0"/>
              </a:rPr>
              <a:t>, специальные учебники, учебные пособия и дидактические материалы;</a:t>
            </a:r>
          </a:p>
          <a:p>
            <a:r>
              <a:rPr lang="ru-RU" sz="3600" u="sng" dirty="0" smtClean="0">
                <a:latin typeface="Times New Roman" pitchFamily="18" charset="0"/>
                <a:cs typeface="Times New Roman" pitchFamily="18" charset="0"/>
              </a:rPr>
              <a:t>использование специальных технических средств обучения </a:t>
            </a:r>
            <a:r>
              <a:rPr lang="ru-RU" sz="3600" dirty="0" smtClean="0">
                <a:latin typeface="Times New Roman" pitchFamily="18" charset="0"/>
                <a:cs typeface="Times New Roman" pitchFamily="18" charset="0"/>
              </a:rPr>
              <a:t>коллективного и индивидуального пользования, </a:t>
            </a:r>
          </a:p>
          <a:p>
            <a:r>
              <a:rPr lang="ru-RU" sz="3600" u="sng" dirty="0" smtClean="0">
                <a:latin typeface="Times New Roman" pitchFamily="18" charset="0"/>
                <a:cs typeface="Times New Roman" pitchFamily="18" charset="0"/>
              </a:rPr>
              <a:t>предоставление услуг ассистента</a:t>
            </a:r>
            <a:r>
              <a:rPr lang="ru-RU" sz="3600" dirty="0" smtClean="0">
                <a:latin typeface="Times New Roman" pitchFamily="18" charset="0"/>
                <a:cs typeface="Times New Roman" pitchFamily="18" charset="0"/>
              </a:rPr>
              <a:t> (помощника)</a:t>
            </a:r>
            <a:r>
              <a:rPr lang="en-US" sz="3600" dirty="0" smtClean="0">
                <a:latin typeface="Times New Roman" pitchFamily="18" charset="0"/>
                <a:cs typeface="Times New Roman" pitchFamily="18" charset="0"/>
              </a:rPr>
              <a:t>⃰⃰</a:t>
            </a:r>
            <a:r>
              <a:rPr lang="ru-RU"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a:t>
            </a:r>
            <a:r>
              <a:rPr lang="ru-RU" sz="3600" dirty="0" smtClean="0">
                <a:latin typeface="Times New Roman" pitchFamily="18" charset="0"/>
                <a:cs typeface="Times New Roman" pitchFamily="18" charset="0"/>
              </a:rPr>
              <a:t>  , оказывающего обучающимся необходимую техническую помощь</a:t>
            </a:r>
          </a:p>
          <a:p>
            <a:r>
              <a:rPr lang="ru-RU" sz="3600" u="sng" dirty="0" smtClean="0">
                <a:latin typeface="Times New Roman" pitchFamily="18" charset="0"/>
                <a:cs typeface="Times New Roman" pitchFamily="18" charset="0"/>
              </a:rPr>
              <a:t>проведение групповых и индивидуальных коррекционных занятий</a:t>
            </a:r>
            <a:r>
              <a:rPr lang="ru-RU" sz="3600" dirty="0" smtClean="0">
                <a:latin typeface="Times New Roman" pitchFamily="18" charset="0"/>
                <a:cs typeface="Times New Roman" pitchFamily="18" charset="0"/>
              </a:rPr>
              <a:t>, </a:t>
            </a:r>
          </a:p>
          <a:p>
            <a:r>
              <a:rPr lang="ru-RU" sz="3600" u="sng" dirty="0" smtClean="0">
                <a:latin typeface="Times New Roman" pitchFamily="18" charset="0"/>
                <a:cs typeface="Times New Roman" pitchFamily="18" charset="0"/>
              </a:rPr>
              <a:t>и другие условия</a:t>
            </a:r>
            <a:r>
              <a:rPr lang="ru-RU" sz="3600" dirty="0" smtClean="0">
                <a:latin typeface="Times New Roman" pitchFamily="18" charset="0"/>
                <a:cs typeface="Times New Roman" pitchFamily="18" charset="0"/>
              </a:rPr>
              <a:t>, без которых невозможно или затруднено освоение образовательных программ обучающимися с ограниченными возможностями здоровья.</a:t>
            </a:r>
          </a:p>
          <a:p>
            <a:endParaRPr lang="ru-RU" dirty="0" smtClean="0"/>
          </a:p>
          <a:p>
            <a:pPr>
              <a:buNone/>
            </a:pPr>
            <a:r>
              <a:rPr lang="ru-RU" dirty="0" smtClean="0">
                <a:sym typeface="Symbol"/>
              </a:rPr>
              <a:t>	</a:t>
            </a:r>
            <a:r>
              <a:rPr lang="ru-RU" sz="2600" i="1" dirty="0" smtClean="0">
                <a:sym typeface="Symbol"/>
              </a:rPr>
              <a:t> - первый раз встречаемый термин;</a:t>
            </a:r>
          </a:p>
          <a:p>
            <a:pPr>
              <a:buNone/>
            </a:pPr>
            <a:r>
              <a:rPr lang="ru-RU" sz="2600" i="1" dirty="0" smtClean="0">
                <a:sym typeface="Symbol"/>
              </a:rPr>
              <a:t>	 методы обучения и воспитания определяются программой, достаточно указать АОП или АООП</a:t>
            </a:r>
          </a:p>
          <a:p>
            <a:pPr>
              <a:buNone/>
            </a:pPr>
            <a:r>
              <a:rPr lang="ru-RU" sz="2600" i="1" dirty="0" smtClean="0">
                <a:sym typeface="Symbol"/>
              </a:rPr>
              <a:t>	 </a:t>
            </a:r>
            <a:r>
              <a:rPr lang="en-US" sz="2600" i="1" dirty="0" smtClean="0">
                <a:latin typeface="Times New Roman"/>
                <a:cs typeface="Times New Roman"/>
                <a:sym typeface="Symbol"/>
              </a:rPr>
              <a:t>⃰</a:t>
            </a:r>
            <a:r>
              <a:rPr lang="ru-RU" sz="2600" i="1" dirty="0" smtClean="0">
                <a:latin typeface="Times New Roman"/>
                <a:cs typeface="Times New Roman"/>
                <a:sym typeface="Symbol"/>
              </a:rPr>
              <a:t> </a:t>
            </a:r>
            <a:r>
              <a:rPr lang="en-US" sz="2600" i="1" dirty="0" smtClean="0">
                <a:latin typeface="Times New Roman"/>
                <a:cs typeface="Times New Roman"/>
                <a:sym typeface="Symbol"/>
              </a:rPr>
              <a:t>⃰</a:t>
            </a:r>
            <a:r>
              <a:rPr lang="ru-RU" sz="2600" i="1" dirty="0" smtClean="0">
                <a:latin typeface="Times New Roman"/>
                <a:cs typeface="Times New Roman"/>
                <a:sym typeface="Symbol"/>
              </a:rPr>
              <a:t> </a:t>
            </a:r>
            <a:r>
              <a:rPr lang="ru-RU" sz="2600" i="1" dirty="0" smtClean="0">
                <a:sym typeface="Symbol"/>
              </a:rPr>
              <a:t>в системе образования нет ассистентов, помощников, только </a:t>
            </a:r>
            <a:r>
              <a:rPr lang="ru-RU" sz="2600" i="1" dirty="0" err="1" smtClean="0">
                <a:sym typeface="Symbol"/>
              </a:rPr>
              <a:t>тьюторы</a:t>
            </a:r>
            <a:r>
              <a:rPr lang="ru-RU" sz="2600" i="1" dirty="0" smtClean="0">
                <a:sym typeface="Symbol"/>
              </a:rPr>
              <a:t>.</a:t>
            </a:r>
            <a:endParaRPr lang="ru-RU" sz="2600" i="1" dirty="0" smtClean="0"/>
          </a:p>
          <a:p>
            <a:endParaRPr lang="ru-RU" dirty="0"/>
          </a:p>
        </p:txBody>
      </p:sp>
      <p:sp>
        <p:nvSpPr>
          <p:cNvPr id="2" name="Заголовок 1"/>
          <p:cNvSpPr>
            <a:spLocks noGrp="1"/>
          </p:cNvSpPr>
          <p:nvPr>
            <p:ph type="title"/>
          </p:nvPr>
        </p:nvSpPr>
        <p:spPr>
          <a:xfrm>
            <a:off x="457200" y="571480"/>
            <a:ext cx="8229600" cy="846158"/>
          </a:xfrm>
        </p:spPr>
        <p:txBody>
          <a:bodyPr>
            <a:normAutofit fontScale="90000"/>
          </a:bodyPr>
          <a:lstStyle/>
          <a:p>
            <a:pPr algn="ctr"/>
            <a:r>
              <a:rPr lang="ru-RU" sz="2700" b="1" dirty="0" smtClean="0">
                <a:latin typeface="+mn-lt"/>
                <a:cs typeface="Times New Roman" pitchFamily="18" charset="0"/>
              </a:rPr>
              <a:t>Статья 79. Организация получения образования обучающимися с ограниченными возможностями здоровья</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Объект 2"/>
          <p:cNvSpPr>
            <a:spLocks noGrp="1"/>
          </p:cNvSpPr>
          <p:nvPr>
            <p:ph idx="1"/>
          </p:nvPr>
        </p:nvSpPr>
        <p:spPr>
          <a:xfrm>
            <a:off x="179388" y="1785927"/>
            <a:ext cx="8775700" cy="4595824"/>
          </a:xfrm>
        </p:spPr>
        <p:txBody>
          <a:bodyPr>
            <a:normAutofit fontScale="92500" lnSpcReduction="20000"/>
          </a:bodyPr>
          <a:lstStyle/>
          <a:p>
            <a:pPr algn="just">
              <a:lnSpc>
                <a:spcPct val="80000"/>
              </a:lnSpc>
              <a:buClr>
                <a:srgbClr val="3333CC"/>
              </a:buClr>
            </a:pPr>
            <a:endParaRPr lang="ru-RU" altLang="ru-RU" sz="2000" dirty="0" smtClean="0">
              <a:solidFill>
                <a:srgbClr val="000000"/>
              </a:solidFill>
            </a:endParaRPr>
          </a:p>
          <a:p>
            <a:pPr algn="just">
              <a:lnSpc>
                <a:spcPct val="110000"/>
              </a:lnSpc>
              <a:spcBef>
                <a:spcPts val="0"/>
              </a:spcBef>
              <a:buClr>
                <a:srgbClr val="3333CC"/>
              </a:buClr>
            </a:pPr>
            <a:r>
              <a:rPr lang="ru-RU" altLang="ru-RU" sz="2000" dirty="0" smtClean="0">
                <a:solidFill>
                  <a:srgbClr val="000000"/>
                </a:solidFill>
                <a:latin typeface="Times New Roman" pitchFamily="18" charset="0"/>
                <a:cs typeface="Times New Roman" pitchFamily="18" charset="0"/>
              </a:rPr>
              <a:t>5. Отдельные организации, осуществляющие образовательную деятельность </a:t>
            </a:r>
            <a:r>
              <a:rPr lang="ru-RU" altLang="ru-RU" sz="2000" b="1" dirty="0" smtClean="0">
                <a:solidFill>
                  <a:srgbClr val="000000"/>
                </a:solidFill>
                <a:latin typeface="Times New Roman" pitchFamily="18" charset="0"/>
                <a:cs typeface="Times New Roman" pitchFamily="18" charset="0"/>
              </a:rPr>
              <a:t>по адаптированным основным общеобразовательным программам</a:t>
            </a:r>
            <a:r>
              <a:rPr lang="ru-RU" altLang="ru-RU" sz="2000" dirty="0" smtClean="0">
                <a:solidFill>
                  <a:srgbClr val="000000"/>
                </a:solidFill>
                <a:latin typeface="Times New Roman" pitchFamily="18" charset="0"/>
                <a:cs typeface="Times New Roman" pitchFamily="18" charset="0"/>
              </a:rPr>
              <a:t>, создаются органами государственной власти субъектов Российской Федерации для </a:t>
            </a:r>
            <a:r>
              <a:rPr lang="ru-RU" altLang="ru-RU" sz="2000" b="1" dirty="0" smtClean="0">
                <a:solidFill>
                  <a:srgbClr val="000000"/>
                </a:solidFill>
                <a:latin typeface="Times New Roman" pitchFamily="18" charset="0"/>
                <a:cs typeface="Times New Roman" pitchFamily="18" charset="0"/>
              </a:rPr>
              <a:t>глухих, слабослышащих, позднооглохших, слепых, слабовидящих, с тяжелыми нарушениями речи, с нарушениями опорно-двигательного аппарата, с задержкой психического развития, с умственной отсталостью, с расстройствами </a:t>
            </a:r>
            <a:r>
              <a:rPr lang="ru-RU" altLang="ru-RU" sz="2000" b="1" dirty="0" err="1" smtClean="0">
                <a:solidFill>
                  <a:srgbClr val="000000"/>
                </a:solidFill>
                <a:latin typeface="Times New Roman" pitchFamily="18" charset="0"/>
                <a:cs typeface="Times New Roman" pitchFamily="18" charset="0"/>
              </a:rPr>
              <a:t>аутистического</a:t>
            </a:r>
            <a:r>
              <a:rPr lang="ru-RU" altLang="ru-RU" sz="2000" b="1" dirty="0" smtClean="0">
                <a:solidFill>
                  <a:srgbClr val="000000"/>
                </a:solidFill>
                <a:latin typeface="Times New Roman" pitchFamily="18" charset="0"/>
                <a:cs typeface="Times New Roman" pitchFamily="18" charset="0"/>
              </a:rPr>
              <a:t> спектра, со сложными дефектами и других обучающихся с ограниченными возможностями здоровья</a:t>
            </a:r>
            <a:r>
              <a:rPr lang="ru-RU" altLang="ru-RU" sz="2000" dirty="0" smtClean="0">
                <a:solidFill>
                  <a:srgbClr val="000000"/>
                </a:solidFill>
                <a:latin typeface="Times New Roman" pitchFamily="18" charset="0"/>
                <a:cs typeface="Times New Roman" pitchFamily="18" charset="0"/>
              </a:rPr>
              <a:t>.</a:t>
            </a:r>
          </a:p>
          <a:p>
            <a:pPr algn="just">
              <a:lnSpc>
                <a:spcPct val="110000"/>
              </a:lnSpc>
              <a:spcBef>
                <a:spcPts val="0"/>
              </a:spcBef>
              <a:buClr>
                <a:srgbClr val="3333CC"/>
              </a:buClr>
            </a:pPr>
            <a:r>
              <a:rPr lang="ru-RU" altLang="ru-RU" sz="2000" dirty="0" smtClean="0">
                <a:solidFill>
                  <a:srgbClr val="000000"/>
                </a:solidFill>
                <a:latin typeface="Times New Roman" pitchFamily="18" charset="0"/>
                <a:cs typeface="Times New Roman" pitchFamily="18" charset="0"/>
              </a:rPr>
              <a:t>8. Профессиональное обучение и профессиональное образование обучающихся с ограниченными возможностями здоровья осуществляются на основе </a:t>
            </a:r>
            <a:r>
              <a:rPr lang="ru-RU" altLang="ru-RU" sz="2000" b="1" dirty="0" smtClean="0">
                <a:solidFill>
                  <a:srgbClr val="000000"/>
                </a:solidFill>
                <a:latin typeface="Times New Roman" pitchFamily="18" charset="0"/>
                <a:cs typeface="Times New Roman" pitchFamily="18" charset="0"/>
              </a:rPr>
              <a:t>образовательных программ, адаптированных при необходимости для обучения указанных обучающихся</a:t>
            </a:r>
            <a:r>
              <a:rPr lang="ru-RU" altLang="ru-RU" sz="2000" dirty="0" smtClean="0">
                <a:solidFill>
                  <a:srgbClr val="000000"/>
                </a:solidFill>
                <a:latin typeface="Times New Roman" pitchFamily="18" charset="0"/>
                <a:cs typeface="Times New Roman" pitchFamily="18" charset="0"/>
              </a:rPr>
              <a:t>.</a:t>
            </a:r>
          </a:p>
          <a:p>
            <a:pPr algn="just">
              <a:lnSpc>
                <a:spcPct val="80000"/>
              </a:lnSpc>
              <a:buClr>
                <a:srgbClr val="3333CC"/>
              </a:buClr>
            </a:pPr>
            <a:endParaRPr lang="ru-RU" altLang="ru-RU" sz="2000" dirty="0" smtClean="0">
              <a:solidFill>
                <a:srgbClr val="000000"/>
              </a:solidFill>
            </a:endParaRPr>
          </a:p>
          <a:p>
            <a:pPr algn="just">
              <a:lnSpc>
                <a:spcPct val="80000"/>
              </a:lnSpc>
              <a:buClr>
                <a:srgbClr val="3333CC"/>
              </a:buClr>
            </a:pPr>
            <a:r>
              <a:rPr lang="ru-RU" altLang="ru-RU" sz="1700" i="1" dirty="0" smtClean="0">
                <a:solidFill>
                  <a:srgbClr val="000000"/>
                </a:solidFill>
              </a:rPr>
              <a:t>Н., </a:t>
            </a:r>
            <a:r>
              <a:rPr lang="ru-RU" sz="1700" i="1" dirty="0" smtClean="0"/>
              <a:t>– «обучение по АООП профессионального образования с учетом……».</a:t>
            </a:r>
          </a:p>
          <a:p>
            <a:pPr algn="just">
              <a:lnSpc>
                <a:spcPct val="80000"/>
              </a:lnSpc>
              <a:buClr>
                <a:srgbClr val="3333CC"/>
              </a:buClr>
            </a:pPr>
            <a:endParaRPr lang="ru-RU" altLang="ru-RU" sz="900" i="1" dirty="0" smtClean="0">
              <a:solidFill>
                <a:srgbClr val="000000"/>
              </a:solidFill>
            </a:endParaRPr>
          </a:p>
          <a:p>
            <a:pPr algn="just">
              <a:lnSpc>
                <a:spcPct val="80000"/>
              </a:lnSpc>
              <a:buClr>
                <a:srgbClr val="3333CC"/>
              </a:buClr>
            </a:pPr>
            <a:r>
              <a:rPr lang="ru-RU" sz="1700" i="1" dirty="0" smtClean="0"/>
              <a:t>! Также ПМПК дает рекомендации по условиям вступительных экзаменов в ВУЗ.</a:t>
            </a:r>
            <a:endParaRPr lang="ru-RU" altLang="ru-RU" sz="1700" i="1" dirty="0" smtClean="0">
              <a:solidFill>
                <a:srgbClr val="000000"/>
              </a:solidFill>
            </a:endParaRPr>
          </a:p>
          <a:p>
            <a:endParaRPr lang="ru-RU" altLang="ru-RU" dirty="0" smtClean="0"/>
          </a:p>
        </p:txBody>
      </p:sp>
      <p:sp>
        <p:nvSpPr>
          <p:cNvPr id="17410" name="Заголовок 1"/>
          <p:cNvSpPr>
            <a:spLocks noGrp="1"/>
          </p:cNvSpPr>
          <p:nvPr>
            <p:ph type="title"/>
          </p:nvPr>
        </p:nvSpPr>
        <p:spPr>
          <a:xfrm>
            <a:off x="457200" y="274638"/>
            <a:ext cx="8229600" cy="1296974"/>
          </a:xfrm>
        </p:spPr>
        <p:txBody>
          <a:bodyPr>
            <a:normAutofit fontScale="90000"/>
          </a:bodyPr>
          <a:lstStyle/>
          <a:p>
            <a:pPr algn="ctr"/>
            <a:r>
              <a:rPr lang="ru-RU" altLang="ru-RU" sz="2800" b="1" dirty="0" smtClean="0">
                <a:solidFill>
                  <a:srgbClr val="002060"/>
                </a:solidFill>
                <a:latin typeface="+mn-lt"/>
              </a:rPr>
              <a:t>Статья 79. Организация получения образования обучающимися с ограниченными возможностями здоровья</a:t>
            </a:r>
            <a:endParaRPr lang="ru-RU" altLang="ru-RU" dirty="0" smtClean="0">
              <a:solidFill>
                <a:srgbClr val="002060"/>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323850" y="1484313"/>
            <a:ext cx="8631238" cy="4968875"/>
          </a:xfrm>
        </p:spPr>
        <p:txBody>
          <a:bodyPr/>
          <a:lstStyle/>
          <a:p>
            <a:pPr eaLnBrk="1" hangingPunct="1">
              <a:lnSpc>
                <a:spcPct val="80000"/>
              </a:lnSpc>
            </a:pPr>
            <a:endParaRPr lang="ru-RU" altLang="ru-RU" sz="2000" dirty="0" smtClean="0">
              <a:latin typeface="Times New Roman" pitchFamily="18" charset="0"/>
            </a:endParaRPr>
          </a:p>
          <a:p>
            <a:pPr algn="just" eaLnBrk="1" hangingPunct="1">
              <a:lnSpc>
                <a:spcPct val="80000"/>
              </a:lnSpc>
            </a:pPr>
            <a:endParaRPr lang="ru-RU" altLang="ru-RU" sz="2400" dirty="0" smtClean="0">
              <a:latin typeface="Times New Roman" pitchFamily="18" charset="0"/>
            </a:endParaRPr>
          </a:p>
          <a:p>
            <a:pPr algn="just" eaLnBrk="1" hangingPunct="1">
              <a:lnSpc>
                <a:spcPct val="80000"/>
              </a:lnSpc>
            </a:pPr>
            <a:r>
              <a:rPr lang="ru-RU" altLang="ru-RU" sz="2400" dirty="0" smtClean="0">
                <a:latin typeface="Times New Roman" pitchFamily="18" charset="0"/>
              </a:rPr>
              <a:t>11. При получении образования обучающимся с ограниченными возможностями здоровья предоставляются бесплатно специальные учебники и учебные пособия, иная учебная </a:t>
            </a:r>
            <a:r>
              <a:rPr lang="ru-RU" altLang="ru-RU" sz="2400" b="1" dirty="0" smtClean="0">
                <a:latin typeface="Times New Roman" pitchFamily="18" charset="0"/>
              </a:rPr>
              <a:t>литература, а также услуги </a:t>
            </a:r>
            <a:r>
              <a:rPr lang="ru-RU" altLang="ru-RU" sz="2400" b="1" dirty="0" err="1" smtClean="0">
                <a:latin typeface="Times New Roman" pitchFamily="18" charset="0"/>
              </a:rPr>
              <a:t>сурдопереводчиков</a:t>
            </a:r>
            <a:r>
              <a:rPr lang="ru-RU" altLang="ru-RU" sz="2400" b="1" dirty="0" smtClean="0">
                <a:latin typeface="Times New Roman" pitchFamily="18" charset="0"/>
              </a:rPr>
              <a:t> и </a:t>
            </a:r>
            <a:r>
              <a:rPr lang="ru-RU" altLang="ru-RU" sz="2400" b="1" dirty="0" err="1" smtClean="0">
                <a:latin typeface="Times New Roman" pitchFamily="18" charset="0"/>
              </a:rPr>
              <a:t>тифлосурдопереводчиков</a:t>
            </a:r>
            <a:r>
              <a:rPr lang="ru-RU" altLang="ru-RU" sz="2400" dirty="0" smtClean="0">
                <a:latin typeface="Times New Roman" pitchFamily="18" charset="0"/>
              </a:rPr>
              <a:t>. Указанная мера социальной поддержки является </a:t>
            </a:r>
            <a:r>
              <a:rPr lang="ru-RU" altLang="ru-RU" sz="2400" b="1" dirty="0" smtClean="0">
                <a:latin typeface="Times New Roman" pitchFamily="18" charset="0"/>
              </a:rPr>
              <a:t>расходным обязательством субъекта Российской Федерации</a:t>
            </a:r>
            <a:r>
              <a:rPr lang="ru-RU" altLang="ru-RU" sz="2400" dirty="0" smtClean="0">
                <a:latin typeface="Times New Roman" pitchFamily="18" charset="0"/>
              </a:rPr>
              <a:t> в отношении таких обучающихся, за исключением обучающихся за счет бюджетных ассигнований федерального бюджета. Для инвалидов, обучающихся за счет бюджетных ассигнований федерального бюджета, обеспечение этих мер социальной поддержки является расходным обязательством Российской Федерации.</a:t>
            </a:r>
          </a:p>
        </p:txBody>
      </p:sp>
      <p:sp>
        <p:nvSpPr>
          <p:cNvPr id="19458" name="Rectangle 2"/>
          <p:cNvSpPr>
            <a:spLocks noGrp="1" noChangeArrowheads="1"/>
          </p:cNvSpPr>
          <p:nvPr>
            <p:ph type="title"/>
          </p:nvPr>
        </p:nvSpPr>
        <p:spPr>
          <a:xfrm>
            <a:off x="1258888" y="214313"/>
            <a:ext cx="7685087" cy="1343025"/>
          </a:xfrm>
        </p:spPr>
        <p:txBody>
          <a:bodyPr/>
          <a:lstStyle/>
          <a:p>
            <a:pPr algn="ctr" eaLnBrk="1" hangingPunct="1"/>
            <a:r>
              <a:rPr lang="ru-RU" altLang="ru-RU" sz="2400" b="1" dirty="0" smtClean="0">
                <a:latin typeface="+mn-lt"/>
              </a:rPr>
              <a:t>Статья 79. Организация получения образования обучающимися с ограниченными возможностями здоровья</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000240"/>
            <a:ext cx="8229600" cy="4125923"/>
          </a:xfrm>
        </p:spPr>
        <p:txBody>
          <a:bodyPr>
            <a:normAutofit lnSpcReduction="10000"/>
          </a:bodyPr>
          <a:lstStyle/>
          <a:p>
            <a:pPr lvl="0"/>
            <a:r>
              <a:rPr lang="ru-RU" sz="2600" dirty="0" smtClean="0">
                <a:latin typeface="Times New Roman" pitchFamily="18" charset="0"/>
                <a:cs typeface="Times New Roman" pitchFamily="18" charset="0"/>
              </a:rPr>
              <a:t>Адаптированная основная общеобразовательная программа – </a:t>
            </a:r>
            <a:r>
              <a:rPr lang="ru-RU" sz="2600" dirty="0" err="1" smtClean="0">
                <a:latin typeface="Times New Roman" pitchFamily="18" charset="0"/>
                <a:cs typeface="Times New Roman" pitchFamily="18" charset="0"/>
              </a:rPr>
              <a:t>программа</a:t>
            </a:r>
            <a:r>
              <a:rPr lang="ru-RU" sz="2600" dirty="0" smtClean="0">
                <a:latin typeface="Times New Roman" pitchFamily="18" charset="0"/>
                <a:cs typeface="Times New Roman" pitchFamily="18" charset="0"/>
              </a:rPr>
              <a:t> уровня образования (имеется ввиду: начального, основного, среднего). «Общеобразовательная» – обобщающий термин.</a:t>
            </a:r>
          </a:p>
          <a:p>
            <a:endParaRPr lang="ru-RU" sz="2600" dirty="0" smtClean="0">
              <a:latin typeface="Times New Roman" pitchFamily="18" charset="0"/>
              <a:cs typeface="Times New Roman" pitchFamily="18" charset="0"/>
            </a:endParaRPr>
          </a:p>
          <a:p>
            <a:r>
              <a:rPr lang="ru-RU" sz="2600" dirty="0" smtClean="0">
                <a:latin typeface="Times New Roman" pitchFamily="18" charset="0"/>
                <a:cs typeface="Times New Roman" pitchFamily="18" charset="0"/>
              </a:rPr>
              <a:t>Адаптированная основная образовательная программа (если указывается уровень образования - н., дошкольное образование) – «адаптированная основная образовательная программа дошкольного образования». </a:t>
            </a:r>
          </a:p>
          <a:p>
            <a:pPr lvl="0"/>
            <a:endParaRPr lang="ru-RU" dirty="0" smtClean="0"/>
          </a:p>
          <a:p>
            <a:pPr lvl="0"/>
            <a:endParaRPr lang="ru-RU" dirty="0" smtClean="0"/>
          </a:p>
          <a:p>
            <a:endParaRPr lang="ru-RU" dirty="0"/>
          </a:p>
        </p:txBody>
      </p:sp>
      <p:sp>
        <p:nvSpPr>
          <p:cNvPr id="2" name="Заголовок 1"/>
          <p:cNvSpPr>
            <a:spLocks noGrp="1"/>
          </p:cNvSpPr>
          <p:nvPr>
            <p:ph type="title"/>
          </p:nvPr>
        </p:nvSpPr>
        <p:spPr/>
        <p:txBody>
          <a:bodyPr>
            <a:noAutofit/>
          </a:bodyPr>
          <a:lstStyle/>
          <a:p>
            <a:pPr algn="ctr"/>
            <a:r>
              <a:rPr lang="ru-RU" sz="2800" dirty="0" smtClean="0">
                <a:latin typeface="+mn-lt"/>
              </a:rPr>
              <a:t>Адаптированная основная общеобразовательная программа (АООП)</a:t>
            </a:r>
            <a:endParaRPr lang="ru-RU" sz="28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a:lstStyle/>
          <a:p>
            <a:pPr algn="just">
              <a:spcBef>
                <a:spcPts val="0"/>
              </a:spcBef>
              <a:defRPr/>
            </a:pPr>
            <a:r>
              <a:rPr lang="ru-RU" altLang="ru-RU" sz="1800" b="1" i="1" dirty="0" smtClean="0">
                <a:latin typeface="Times New Roman" pitchFamily="18" charset="0"/>
                <a:cs typeface="Times New Roman" pitchFamily="18" charset="0"/>
              </a:rPr>
              <a:t>Адаптированная образовательная программа</a:t>
            </a:r>
            <a:r>
              <a:rPr lang="ru-RU" altLang="ru-RU" sz="1800" b="1" dirty="0" smtClean="0">
                <a:latin typeface="Times New Roman" pitchFamily="18" charset="0"/>
                <a:cs typeface="Times New Roman" pitchFamily="18" charset="0"/>
              </a:rPr>
              <a:t> </a:t>
            </a:r>
            <a:r>
              <a:rPr lang="ru-RU" altLang="ru-RU" sz="1800" dirty="0" smtClean="0">
                <a:latin typeface="Times New Roman" pitchFamily="18" charset="0"/>
                <a:cs typeface="Times New Roman" pitchFamily="18" charset="0"/>
              </a:rPr>
              <a:t>– это образовательная программа, адаптированная для обучения ребенка с ОВЗ (в том числе с инвалидностью),</a:t>
            </a:r>
            <a:r>
              <a:rPr lang="ru-RU" altLang="ru-RU" sz="1800" b="1" dirty="0" smtClean="0">
                <a:latin typeface="Times New Roman" pitchFamily="18" charset="0"/>
                <a:cs typeface="Times New Roman" pitchFamily="18" charset="0"/>
              </a:rPr>
              <a:t> </a:t>
            </a:r>
            <a:r>
              <a:rPr lang="ru-RU" altLang="ru-RU" sz="1800" dirty="0" smtClean="0">
                <a:latin typeface="Times New Roman" pitchFamily="18" charset="0"/>
                <a:cs typeface="Times New Roman" pitchFamily="18" charset="0"/>
              </a:rPr>
              <a:t>разрабатывается</a:t>
            </a:r>
          </a:p>
          <a:p>
            <a:pPr algn="just">
              <a:spcBef>
                <a:spcPts val="0"/>
              </a:spcBef>
              <a:defRPr/>
            </a:pPr>
            <a:r>
              <a:rPr lang="ru-RU" altLang="ru-RU" sz="1800" dirty="0" smtClean="0">
                <a:latin typeface="Times New Roman" pitchFamily="18" charset="0"/>
                <a:cs typeface="Times New Roman" pitchFamily="18" charset="0"/>
              </a:rPr>
              <a:t> на базе основной общеобразовательной программы,</a:t>
            </a:r>
          </a:p>
          <a:p>
            <a:pPr algn="just">
              <a:spcBef>
                <a:spcPts val="0"/>
              </a:spcBef>
              <a:defRPr/>
            </a:pPr>
            <a:r>
              <a:rPr lang="ru-RU" altLang="ru-RU" sz="1800" dirty="0" smtClean="0">
                <a:latin typeface="Times New Roman" pitchFamily="18" charset="0"/>
                <a:cs typeface="Times New Roman" pitchFamily="18" charset="0"/>
              </a:rPr>
              <a:t> с учетом примерной адаптированной основной общеобразовательной программы </a:t>
            </a:r>
          </a:p>
          <a:p>
            <a:pPr algn="just">
              <a:spcBef>
                <a:spcPts val="0"/>
              </a:spcBef>
              <a:defRPr/>
            </a:pPr>
            <a:r>
              <a:rPr lang="ru-RU" altLang="ru-RU" sz="1800" dirty="0" smtClean="0">
                <a:latin typeface="Times New Roman" pitchFamily="18" charset="0"/>
                <a:cs typeface="Times New Roman" pitchFamily="18" charset="0"/>
              </a:rPr>
              <a:t>в соответствии с  психофизическими особенностями и особыми образовательными потребностями категории лиц с ОВЗ, к которой относится ребенок.</a:t>
            </a:r>
          </a:p>
          <a:p>
            <a:pPr marL="0" indent="0" algn="just">
              <a:spcBef>
                <a:spcPts val="0"/>
              </a:spcBef>
              <a:buFont typeface="Wingdings" pitchFamily="2" charset="2"/>
              <a:buNone/>
              <a:defRPr/>
            </a:pPr>
            <a:r>
              <a:rPr lang="ru-RU" altLang="ru-RU" sz="1800" dirty="0" err="1" smtClean="0">
                <a:latin typeface="Times New Roman" pitchFamily="18" charset="0"/>
                <a:cs typeface="Times New Roman" pitchFamily="18" charset="0"/>
              </a:rPr>
              <a:t>Адаптациия</a:t>
            </a:r>
            <a:r>
              <a:rPr lang="ru-RU" altLang="ru-RU" sz="1800" dirty="0" smtClean="0">
                <a:latin typeface="Times New Roman" pitchFamily="18" charset="0"/>
                <a:cs typeface="Times New Roman" pitchFamily="18" charset="0"/>
              </a:rPr>
              <a:t> и модификация:</a:t>
            </a:r>
          </a:p>
          <a:p>
            <a:pPr marL="0" indent="0" algn="just">
              <a:spcBef>
                <a:spcPts val="0"/>
              </a:spcBef>
              <a:buFont typeface="Wingdings" pitchFamily="2" charset="2"/>
              <a:buNone/>
              <a:defRPr/>
            </a:pPr>
            <a:r>
              <a:rPr lang="ru-RU" altLang="ru-RU" sz="1800" dirty="0" smtClean="0">
                <a:latin typeface="Times New Roman" pitchFamily="18" charset="0"/>
                <a:cs typeface="Times New Roman" pitchFamily="18" charset="0"/>
              </a:rPr>
              <a:t>программ учебных предметов; учебники и рабочие тетради; электронные средства и формы организации обучения; формы организации учебного процесса; способы учебной работы (способы организации коллективной учебной деятельности, способы коммуникации, способы предъявления и выполнения заданий, способы работы с текстовыми материалами, формы и способы контроля и оценки знаний, компетенций и мн. др.). </a:t>
            </a:r>
          </a:p>
        </p:txBody>
      </p:sp>
      <p:sp>
        <p:nvSpPr>
          <p:cNvPr id="21506" name="Rectangle 2"/>
          <p:cNvSpPr>
            <a:spLocks noGrp="1" noChangeArrowheads="1"/>
          </p:cNvSpPr>
          <p:nvPr>
            <p:ph type="title"/>
          </p:nvPr>
        </p:nvSpPr>
        <p:spPr/>
        <p:txBody>
          <a:bodyPr/>
          <a:lstStyle/>
          <a:p>
            <a:pPr algn="ctr"/>
            <a:r>
              <a:rPr lang="ru-RU" altLang="ru-RU" dirty="0" smtClean="0">
                <a:latin typeface="+mn-lt"/>
              </a:rPr>
              <a:t>Комментарии к ФЗ №273</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одержимое 7"/>
          <p:cNvGraphicFramePr>
            <a:graphicFrameLocks noGrp="1"/>
          </p:cNvGraphicFramePr>
          <p:nvPr>
            <p:ph idx="1"/>
          </p:nvPr>
        </p:nvGraphicFramePr>
        <p:xfrm>
          <a:off x="457200" y="1357298"/>
          <a:ext cx="8229600" cy="476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Заголовок 1"/>
          <p:cNvSpPr>
            <a:spLocks noGrp="1"/>
          </p:cNvSpPr>
          <p:nvPr>
            <p:ph type="title"/>
          </p:nvPr>
        </p:nvSpPr>
        <p:spPr>
          <a:xfrm>
            <a:off x="428596" y="214290"/>
            <a:ext cx="8229600" cy="1143000"/>
          </a:xfrm>
        </p:spPr>
        <p:txBody>
          <a:bodyPr>
            <a:normAutofit/>
          </a:bodyPr>
          <a:lstStyle/>
          <a:p>
            <a:pPr algn="ctr"/>
            <a:r>
              <a:rPr lang="ru-RU" sz="2800" dirty="0" smtClean="0">
                <a:latin typeface="+mn-lt"/>
              </a:rPr>
              <a:t>Адаптированная образовательная программа (АОП)</a:t>
            </a:r>
            <a:endParaRPr lang="ru-RU" sz="28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ru-RU" sz="3600" dirty="0" smtClean="0">
                <a:latin typeface="+mn-lt"/>
              </a:rPr>
              <a:t>Формы получения образования</a:t>
            </a:r>
            <a:endParaRPr lang="ru-RU" sz="3600" dirty="0">
              <a:latin typeface="+mn-lt"/>
            </a:endParaRPr>
          </a:p>
        </p:txBody>
      </p:sp>
      <p:sp>
        <p:nvSpPr>
          <p:cNvPr id="5" name="Содержимое 4"/>
          <p:cNvSpPr>
            <a:spLocks noGrp="1"/>
          </p:cNvSpPr>
          <p:nvPr>
            <p:ph sz="quarter" idx="1"/>
          </p:nvPr>
        </p:nvSpPr>
        <p:spPr/>
        <p:txBody>
          <a:bodyPr>
            <a:normAutofit fontScale="85000" lnSpcReduction="20000"/>
          </a:bodyPr>
          <a:lstStyle/>
          <a:p>
            <a:r>
              <a:rPr lang="ru-RU" dirty="0" smtClean="0">
                <a:latin typeface="Times New Roman" pitchFamily="18" charset="0"/>
                <a:cs typeface="Times New Roman" pitchFamily="18" charset="0"/>
              </a:rPr>
              <a:t>Группа кратковременного пребывания комбинированной направленности </a:t>
            </a:r>
          </a:p>
          <a:p>
            <a:r>
              <a:rPr lang="ru-RU" dirty="0" smtClean="0">
                <a:latin typeface="Times New Roman" pitchFamily="18" charset="0"/>
                <a:cs typeface="Times New Roman" pitchFamily="18" charset="0"/>
              </a:rPr>
              <a:t>Группа кратковременного пребывания компенсирующей направленности</a:t>
            </a:r>
          </a:p>
          <a:p>
            <a:r>
              <a:rPr lang="ru-RU" dirty="0" smtClean="0">
                <a:latin typeface="Times New Roman" pitchFamily="18" charset="0"/>
                <a:cs typeface="Times New Roman" pitchFamily="18" charset="0"/>
              </a:rPr>
              <a:t>Группа комбинированной направленности полного дня</a:t>
            </a:r>
          </a:p>
          <a:p>
            <a:r>
              <a:rPr lang="ru-RU" dirty="0" smtClean="0">
                <a:latin typeface="Times New Roman" pitchFamily="18" charset="0"/>
                <a:cs typeface="Times New Roman" pitchFamily="18" charset="0"/>
              </a:rPr>
              <a:t>Группа компенсирующей направленности полного дня</a:t>
            </a:r>
          </a:p>
          <a:p>
            <a:r>
              <a:rPr lang="ru-RU" dirty="0" smtClean="0">
                <a:latin typeface="Times New Roman" pitchFamily="18" charset="0"/>
                <a:cs typeface="Times New Roman" pitchFamily="18" charset="0"/>
              </a:rPr>
              <a:t>Группа оздоровительной направленности</a:t>
            </a:r>
          </a:p>
          <a:p>
            <a:r>
              <a:rPr lang="ru-RU" dirty="0" smtClean="0">
                <a:latin typeface="Times New Roman" pitchFamily="18" charset="0"/>
                <a:cs typeface="Times New Roman" pitchFamily="18" charset="0"/>
              </a:rPr>
              <a:t>Обучение на дому</a:t>
            </a:r>
          </a:p>
          <a:p>
            <a:r>
              <a:rPr lang="ru-RU" dirty="0" smtClean="0">
                <a:latin typeface="Times New Roman" pitchFamily="18" charset="0"/>
                <a:cs typeface="Times New Roman" pitchFamily="18" charset="0"/>
              </a:rPr>
              <a:t>Отдельный класс для обучающихся с ОВЗ</a:t>
            </a:r>
          </a:p>
          <a:p>
            <a:r>
              <a:rPr lang="ru-RU" dirty="0" smtClean="0">
                <a:latin typeface="Times New Roman" pitchFamily="18" charset="0"/>
                <a:cs typeface="Times New Roman" pitchFamily="18" charset="0"/>
              </a:rPr>
              <a:t>Класс совместного обучения детей с ОВЗ с другими обучающимися</a:t>
            </a:r>
          </a:p>
          <a:p>
            <a:r>
              <a:rPr lang="ru-RU" dirty="0" smtClean="0">
                <a:latin typeface="Times New Roman" pitchFamily="18" charset="0"/>
                <a:cs typeface="Times New Roman" pitchFamily="18" charset="0"/>
              </a:rPr>
              <a:t>Структурное подразделение, реализующее АООП (категория детей)</a:t>
            </a:r>
          </a:p>
          <a:p>
            <a:r>
              <a:rPr lang="ru-RU" dirty="0" smtClean="0">
                <a:latin typeface="Times New Roman" pitchFamily="18" charset="0"/>
                <a:cs typeface="Times New Roman" pitchFamily="18" charset="0"/>
              </a:rPr>
              <a:t>Дистанционная форма обучения</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28596" y="1066800"/>
          <a:ext cx="8229600" cy="5791200"/>
        </p:xfrm>
        <a:graphic>
          <a:graphicData uri="http://schemas.openxmlformats.org/drawingml/2006/table">
            <a:tbl>
              <a:tblPr firstRow="1" bandRow="1">
                <a:tableStyleId>{5C22544A-7EE6-4342-B048-85BDC9FD1C3A}</a:tableStyleId>
              </a:tblPr>
              <a:tblGrid>
                <a:gridCol w="614338"/>
                <a:gridCol w="1571636"/>
                <a:gridCol w="6043626"/>
              </a:tblGrid>
              <a:tr h="370840">
                <a:tc>
                  <a:txBody>
                    <a:bodyPr/>
                    <a:lstStyle/>
                    <a:p>
                      <a:r>
                        <a:rPr lang="en-US" sz="1600" b="0" dirty="0" smtClean="0">
                          <a:latin typeface="Times New Roman" pitchFamily="18" charset="0"/>
                          <a:cs typeface="Times New Roman" pitchFamily="18" charset="0"/>
                        </a:rPr>
                        <a:t>F 70</a:t>
                      </a:r>
                      <a:endParaRPr lang="ru-RU" sz="1600" b="0" dirty="0">
                        <a:latin typeface="Times New Roman" pitchFamily="18" charset="0"/>
                        <a:cs typeface="Times New Roman" pitchFamily="18" charset="0"/>
                      </a:endParaRPr>
                    </a:p>
                  </a:txBody>
                  <a:tcPr/>
                </a:tc>
                <a:tc>
                  <a:txBody>
                    <a:bodyPr/>
                    <a:lstStyle/>
                    <a:p>
                      <a:r>
                        <a:rPr lang="ru-RU" sz="1600" b="0" dirty="0" smtClean="0">
                          <a:latin typeface="Times New Roman" pitchFamily="18" charset="0"/>
                          <a:cs typeface="Times New Roman" pitchFamily="18" charset="0"/>
                        </a:rPr>
                        <a:t>Тотальное недоразвитие психических функций без нарушений</a:t>
                      </a:r>
                      <a:r>
                        <a:rPr lang="ru-RU" sz="1600" b="0" baseline="0" dirty="0" smtClean="0">
                          <a:latin typeface="Times New Roman" pitchFamily="18" charset="0"/>
                          <a:cs typeface="Times New Roman" pitchFamily="18" charset="0"/>
                        </a:rPr>
                        <a:t> поведения (легкая степень). Познавательная деятельность не соответствует возрасту. Системное недоразвитие речи.</a:t>
                      </a:r>
                      <a:endParaRPr lang="ru-RU" sz="1600" b="0" dirty="0">
                        <a:latin typeface="Times New Roman" pitchFamily="18" charset="0"/>
                        <a:cs typeface="Times New Roman" pitchFamily="18" charset="0"/>
                      </a:endParaRPr>
                    </a:p>
                  </a:txBody>
                  <a:tcPr/>
                </a:tc>
                <a:tc>
                  <a:txBody>
                    <a:bodyPr/>
                    <a:lstStyle/>
                    <a:p>
                      <a:pPr marL="342900" indent="-342900">
                        <a:buAutoNum type="arabicPeriod"/>
                      </a:pPr>
                      <a:r>
                        <a:rPr lang="ru-RU" sz="1600" b="0" dirty="0" smtClean="0">
                          <a:latin typeface="Times New Roman" pitchFamily="18" charset="0"/>
                          <a:cs typeface="Times New Roman" pitchFamily="18" charset="0"/>
                        </a:rPr>
                        <a:t>Обучение по адаптированной образовательной программе для детей дошкольного возраста с нарушением интеллекта. </a:t>
                      </a:r>
                    </a:p>
                    <a:p>
                      <a:pPr marL="342900" indent="-342900">
                        <a:buAutoNum type="arabicPeriod"/>
                      </a:pPr>
                      <a:r>
                        <a:rPr lang="ru-RU" sz="1600" b="0" dirty="0" smtClean="0">
                          <a:latin typeface="Times New Roman" pitchFamily="18" charset="0"/>
                          <a:cs typeface="Times New Roman" pitchFamily="18" charset="0"/>
                        </a:rPr>
                        <a:t>Очная форма.</a:t>
                      </a:r>
                    </a:p>
                    <a:p>
                      <a:pPr marL="342900" indent="-342900">
                        <a:buAutoNum type="arabicPeriod"/>
                      </a:pPr>
                      <a:r>
                        <a:rPr lang="ru-RU" sz="1600" b="0" dirty="0" smtClean="0">
                          <a:latin typeface="Times New Roman" pitchFamily="18" charset="0"/>
                          <a:cs typeface="Times New Roman" pitchFamily="18" charset="0"/>
                        </a:rPr>
                        <a:t>Режим: полный/неполный день.</a:t>
                      </a:r>
                    </a:p>
                    <a:p>
                      <a:pPr marL="342900" indent="-342900">
                        <a:buAutoNum type="arabicPeriod"/>
                      </a:pPr>
                      <a:r>
                        <a:rPr lang="ru-RU" sz="1600" b="0" dirty="0" smtClean="0">
                          <a:latin typeface="Times New Roman" pitchFamily="18" charset="0"/>
                          <a:cs typeface="Times New Roman" pitchFamily="18" charset="0"/>
                        </a:rPr>
                        <a:t>Использование методов обучения, технологий, дидактики</a:t>
                      </a:r>
                      <a:r>
                        <a:rPr lang="ru-RU" sz="1600" b="0" baseline="0" dirty="0" smtClean="0">
                          <a:latin typeface="Times New Roman" pitchFamily="18" charset="0"/>
                          <a:cs typeface="Times New Roman" pitchFamily="18" charset="0"/>
                        </a:rPr>
                        <a:t> в соответствии с программой.</a:t>
                      </a:r>
                    </a:p>
                    <a:p>
                      <a:pPr marL="342900" indent="-342900">
                        <a:buAutoNum type="arabicPeriod"/>
                      </a:pPr>
                      <a:r>
                        <a:rPr lang="ru-RU" sz="1600" b="0" baseline="0" dirty="0" smtClean="0">
                          <a:latin typeface="Times New Roman" pitchFamily="18" charset="0"/>
                          <a:cs typeface="Times New Roman" pitchFamily="18" charset="0"/>
                        </a:rPr>
                        <a:t>Индивидуальные/групповые занятия с педагогом-психологом по развитию игровой деятельности, формированию пространственных представлений и произвольной регуляции (указывается кол-во часов логопедических занятий).</a:t>
                      </a:r>
                    </a:p>
                    <a:p>
                      <a:pPr marL="342900" indent="-342900">
                        <a:buAutoNum type="arabicPeriod"/>
                      </a:pPr>
                      <a:r>
                        <a:rPr lang="ru-RU" sz="1600" b="0" baseline="0" dirty="0" smtClean="0">
                          <a:latin typeface="Times New Roman" pitchFamily="18" charset="0"/>
                          <a:cs typeface="Times New Roman" pitchFamily="18" charset="0"/>
                        </a:rPr>
                        <a:t>Индивидуальные/групповые занятия  с учителем-логопедом по развитию и коррекции всех компонентов речи (с указанием преимущественного нарушения).</a:t>
                      </a:r>
                    </a:p>
                    <a:p>
                      <a:pPr marL="342900" indent="-342900">
                        <a:buAutoNum type="arabicPeriod"/>
                      </a:pPr>
                      <a:r>
                        <a:rPr lang="ru-RU" sz="1600" b="0" baseline="0" dirty="0" smtClean="0">
                          <a:latin typeface="Times New Roman" pitchFamily="18" charset="0"/>
                          <a:cs typeface="Times New Roman" pitchFamily="18" charset="0"/>
                        </a:rPr>
                        <a:t>Индивидуальные/групповые занятия  с учителем-дефектологом по формированию продуктивного взаимодействия со взрослым, сенсорных эталонов, развитию предметно-практической деятельности, предпосылок учебной деятельности (у старших дошкольников) и т.п.</a:t>
                      </a:r>
                    </a:p>
                    <a:p>
                      <a:pPr marL="342900" indent="-342900">
                        <a:buAutoNum type="arabicPeriod"/>
                      </a:pPr>
                      <a:r>
                        <a:rPr lang="ru-RU" sz="1600" b="0" baseline="0" dirty="0" smtClean="0">
                          <a:latin typeface="Times New Roman" pitchFamily="18" charset="0"/>
                          <a:cs typeface="Times New Roman" pitchFamily="18" charset="0"/>
                        </a:rPr>
                        <a:t>Срок повторного </a:t>
                      </a:r>
                      <a:r>
                        <a:rPr lang="ru-RU" sz="1600" b="0" baseline="0" dirty="0" err="1" smtClean="0">
                          <a:latin typeface="Times New Roman" pitchFamily="18" charset="0"/>
                          <a:cs typeface="Times New Roman" pitchFamily="18" charset="0"/>
                        </a:rPr>
                        <a:t>порхождения</a:t>
                      </a:r>
                      <a:r>
                        <a:rPr lang="ru-RU" sz="1600" b="0" baseline="0" dirty="0" smtClean="0">
                          <a:latin typeface="Times New Roman" pitchFamily="18" charset="0"/>
                          <a:cs typeface="Times New Roman" pitchFamily="18" charset="0"/>
                        </a:rPr>
                        <a:t> ПМПК по запросу родителей или </a:t>
                      </a:r>
                      <a:r>
                        <a:rPr lang="ru-RU" sz="1600" b="0" baseline="0" dirty="0" err="1" smtClean="0">
                          <a:latin typeface="Times New Roman" pitchFamily="18" charset="0"/>
                          <a:cs typeface="Times New Roman" pitchFamily="18" charset="0"/>
                        </a:rPr>
                        <a:t>ПМПк</a:t>
                      </a:r>
                      <a:r>
                        <a:rPr lang="ru-RU" sz="1600" b="0" baseline="0" dirty="0" smtClean="0">
                          <a:latin typeface="Times New Roman" pitchFamily="18" charset="0"/>
                          <a:cs typeface="Times New Roman" pitchFamily="18" charset="0"/>
                        </a:rPr>
                        <a:t> ОО.</a:t>
                      </a:r>
                    </a:p>
                    <a:p>
                      <a:pPr marL="342900" indent="-342900">
                        <a:buAutoNum type="arabicPeriod"/>
                      </a:pPr>
                      <a:r>
                        <a:rPr lang="ru-RU" sz="1600" b="0" baseline="0" dirty="0" smtClean="0">
                          <a:latin typeface="Times New Roman" pitchFamily="18" charset="0"/>
                          <a:cs typeface="Times New Roman" pitchFamily="18" charset="0"/>
                        </a:rPr>
                        <a:t>Наблюдение невролога (</a:t>
                      </a:r>
                      <a:r>
                        <a:rPr lang="ru-RU" sz="1600" b="0" baseline="0" dirty="0" err="1" smtClean="0">
                          <a:latin typeface="Times New Roman" pitchFamily="18" charset="0"/>
                          <a:cs typeface="Times New Roman" pitchFamily="18" charset="0"/>
                        </a:rPr>
                        <a:t>т-ко</a:t>
                      </a:r>
                      <a:r>
                        <a:rPr lang="ru-RU" sz="1600" b="0" baseline="0" dirty="0" smtClean="0">
                          <a:latin typeface="Times New Roman" pitchFamily="18" charset="0"/>
                          <a:cs typeface="Times New Roman" pitchFamily="18" charset="0"/>
                        </a:rPr>
                        <a:t> для родителей).</a:t>
                      </a:r>
                      <a:endParaRPr lang="ru-RU" sz="1600" b="0" dirty="0" smtClean="0">
                        <a:latin typeface="Times New Roman" pitchFamily="18" charset="0"/>
                        <a:cs typeface="Times New Roman" pitchFamily="18" charset="0"/>
                      </a:endParaRPr>
                    </a:p>
                  </a:txBody>
                  <a:tcPr/>
                </a:tc>
              </a:tr>
              <a:tr h="370840">
                <a:tc>
                  <a:txBody>
                    <a:bodyPr/>
                    <a:lstStyle/>
                    <a:p>
                      <a:endParaRPr lang="ru-RU"/>
                    </a:p>
                  </a:txBody>
                  <a:tcPr/>
                </a:tc>
                <a:tc>
                  <a:txBody>
                    <a:bodyPr/>
                    <a:lstStyle/>
                    <a:p>
                      <a:endParaRPr lang="ru-RU"/>
                    </a:p>
                  </a:txBody>
                  <a:tcPr/>
                </a:tc>
                <a:tc>
                  <a:txBody>
                    <a:bodyPr/>
                    <a:lstStyle/>
                    <a:p>
                      <a:r>
                        <a:rPr lang="ru-RU" sz="1600" i="1" dirty="0" smtClean="0">
                          <a:latin typeface="Times New Roman" pitchFamily="18" charset="0"/>
                          <a:cs typeface="Times New Roman" pitchFamily="18" charset="0"/>
                        </a:rPr>
                        <a:t>Оказание медицинской помощи не м.б. включено  в содержание специальных образовательных условий.</a:t>
                      </a:r>
                      <a:endParaRPr lang="ru-RU" sz="1600" i="1" dirty="0">
                        <a:latin typeface="Times New Roman" pitchFamily="18" charset="0"/>
                        <a:cs typeface="Times New Roman" pitchFamily="18" charset="0"/>
                      </a:endParaRPr>
                    </a:p>
                  </a:txBody>
                  <a:tcPr/>
                </a:tc>
              </a:tr>
            </a:tbl>
          </a:graphicData>
        </a:graphic>
      </p:graphicFrame>
      <p:sp>
        <p:nvSpPr>
          <p:cNvPr id="3" name="Заголовок 2"/>
          <p:cNvSpPr>
            <a:spLocks noGrp="1"/>
          </p:cNvSpPr>
          <p:nvPr>
            <p:ph type="title"/>
          </p:nvPr>
        </p:nvSpPr>
        <p:spPr>
          <a:xfrm>
            <a:off x="457200" y="274638"/>
            <a:ext cx="8229600" cy="939784"/>
          </a:xfrm>
        </p:spPr>
        <p:txBody>
          <a:bodyPr>
            <a:normAutofit fontScale="90000"/>
          </a:bodyPr>
          <a:lstStyle/>
          <a:p>
            <a:pPr algn="ctr"/>
            <a:r>
              <a:rPr lang="ru-RU" sz="2800" dirty="0" smtClean="0">
                <a:latin typeface="+mn-lt"/>
              </a:rPr>
              <a:t>Пример заключения и рекомендаций ПМПК</a:t>
            </a:r>
            <a:endParaRPr lang="ru-RU" sz="2800"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395288" y="2276475"/>
            <a:ext cx="8559800" cy="3856038"/>
          </a:xfrm>
        </p:spPr>
        <p:txBody>
          <a:bodyPr>
            <a:normAutofit/>
          </a:bodyPr>
          <a:lstStyle/>
          <a:p>
            <a:pPr algn="just" eaLnBrk="1" hangingPunct="1"/>
            <a:r>
              <a:rPr lang="ru-RU" altLang="ru-RU" sz="2400" dirty="0" smtClean="0">
                <a:latin typeface="Times New Roman" pitchFamily="18" charset="0"/>
                <a:cs typeface="Times New Roman" pitchFamily="18" charset="0"/>
              </a:rPr>
              <a:t>2. Комиссия создается в целях своевременного выявления детей с особенностями в физическом и (или) психическом развитии и (или) отклонениями в поведении, проведения их комплексного </a:t>
            </a:r>
            <a:r>
              <a:rPr lang="ru-RU" altLang="ru-RU" sz="2400" dirty="0" err="1" smtClean="0">
                <a:latin typeface="Times New Roman" pitchFamily="18" charset="0"/>
                <a:cs typeface="Times New Roman" pitchFamily="18" charset="0"/>
              </a:rPr>
              <a:t>психолого-медико-педагогического</a:t>
            </a:r>
            <a:r>
              <a:rPr lang="ru-RU" altLang="ru-RU" sz="2400" dirty="0" smtClean="0">
                <a:latin typeface="Times New Roman" pitchFamily="18" charset="0"/>
                <a:cs typeface="Times New Roman" pitchFamily="18" charset="0"/>
              </a:rPr>
              <a:t> обследования и подготовки по результатам обследования рекомендаций по оказанию им </a:t>
            </a:r>
            <a:r>
              <a:rPr lang="ru-RU" altLang="ru-RU" sz="2400" dirty="0" err="1" smtClean="0">
                <a:latin typeface="Times New Roman" pitchFamily="18" charset="0"/>
                <a:cs typeface="Times New Roman" pitchFamily="18" charset="0"/>
              </a:rPr>
              <a:t>психолого-медико-педагогической</a:t>
            </a:r>
            <a:r>
              <a:rPr lang="ru-RU" altLang="ru-RU" sz="2400" dirty="0" smtClean="0">
                <a:latin typeface="Times New Roman" pitchFamily="18" charset="0"/>
                <a:cs typeface="Times New Roman" pitchFamily="18" charset="0"/>
              </a:rPr>
              <a:t> помощи и организации их обучения и воспитания, а также подтверждения, уточнения или изменения ранее данных рекомендаций.</a:t>
            </a:r>
          </a:p>
        </p:txBody>
      </p:sp>
      <p:sp>
        <p:nvSpPr>
          <p:cNvPr id="23554" name="Rectangle 2"/>
          <p:cNvSpPr>
            <a:spLocks noGrp="1" noChangeArrowheads="1"/>
          </p:cNvSpPr>
          <p:nvPr>
            <p:ph type="title"/>
          </p:nvPr>
        </p:nvSpPr>
        <p:spPr>
          <a:xfrm>
            <a:off x="457200" y="274638"/>
            <a:ext cx="8229600" cy="1439850"/>
          </a:xfrm>
        </p:spPr>
        <p:txBody>
          <a:bodyPr/>
          <a:lstStyle/>
          <a:p>
            <a:pPr algn="ctr" eaLnBrk="1" hangingPunct="1"/>
            <a:r>
              <a:rPr lang="ru-RU" altLang="ru-RU" sz="2400" b="1" dirty="0" smtClean="0">
                <a:latin typeface="+mn-lt"/>
              </a:rPr>
              <a:t>Положение о </a:t>
            </a:r>
            <a:r>
              <a:rPr lang="ru-RU" altLang="ru-RU" sz="2400" b="1" dirty="0" err="1" smtClean="0">
                <a:latin typeface="+mn-lt"/>
              </a:rPr>
              <a:t>психолого-медико-педагогической</a:t>
            </a:r>
            <a:r>
              <a:rPr lang="ru-RU" altLang="ru-RU" sz="2400" b="1" dirty="0" smtClean="0">
                <a:latin typeface="+mn-lt"/>
              </a:rPr>
              <a:t> комиссии (</a:t>
            </a:r>
            <a:r>
              <a:rPr lang="ru-RU" altLang="ru-RU" sz="2000" b="1" dirty="0" smtClean="0">
                <a:latin typeface="+mn-lt"/>
              </a:rPr>
              <a:t>Приказ Министерства образования и науки Российской Федерации от 20 сентября 2013 г. N 1082 г.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357158" y="1714488"/>
            <a:ext cx="8059738" cy="4464050"/>
          </a:xfrm>
        </p:spPr>
        <p:txBody>
          <a:bodyPr>
            <a:normAutofit/>
          </a:bodyPr>
          <a:lstStyle/>
          <a:p>
            <a:pPr algn="just" eaLnBrk="1" hangingPunct="1">
              <a:lnSpc>
                <a:spcPct val="80000"/>
              </a:lnSpc>
            </a:pPr>
            <a:r>
              <a:rPr lang="ru-RU" altLang="ru-RU" sz="2000" dirty="0" smtClean="0"/>
              <a:t>а) проведение </a:t>
            </a:r>
            <a:r>
              <a:rPr lang="ru-RU" altLang="ru-RU" sz="2000" b="1" dirty="0" smtClean="0"/>
              <a:t>обследования</a:t>
            </a:r>
            <a:r>
              <a:rPr lang="ru-RU" altLang="ru-RU" sz="2000" dirty="0" smtClean="0"/>
              <a:t> детей в возрасте </a:t>
            </a:r>
            <a:r>
              <a:rPr lang="ru-RU" altLang="ru-RU" sz="2000" b="1" dirty="0" smtClean="0"/>
              <a:t>от 0 до 18 лет </a:t>
            </a:r>
            <a:r>
              <a:rPr lang="ru-RU" altLang="ru-RU" sz="2000" dirty="0" smtClean="0"/>
              <a:t>в целях своевременного выявления особенностей в физическом и (или) психическом развитии и (или) отклонений в поведении детей;</a:t>
            </a:r>
          </a:p>
          <a:p>
            <a:pPr algn="just" eaLnBrk="1" hangingPunct="1">
              <a:lnSpc>
                <a:spcPct val="80000"/>
              </a:lnSpc>
            </a:pPr>
            <a:r>
              <a:rPr lang="ru-RU" altLang="ru-RU" sz="2000" dirty="0" smtClean="0"/>
              <a:t>б) </a:t>
            </a:r>
            <a:r>
              <a:rPr lang="ru-RU" altLang="ru-RU" sz="2000" b="1" dirty="0" smtClean="0"/>
              <a:t>подготовка</a:t>
            </a:r>
            <a:r>
              <a:rPr lang="ru-RU" altLang="ru-RU" sz="2000" dirty="0" smtClean="0"/>
              <a:t> по результатам обследования </a:t>
            </a:r>
            <a:r>
              <a:rPr lang="ru-RU" altLang="ru-RU" sz="2000" b="1" dirty="0" smtClean="0"/>
              <a:t>рекомендаций</a:t>
            </a:r>
            <a:r>
              <a:rPr lang="ru-RU" altLang="ru-RU" sz="2000" dirty="0" smtClean="0"/>
              <a:t> по оказанию детям </a:t>
            </a:r>
            <a:r>
              <a:rPr lang="ru-RU" altLang="ru-RU" sz="2000" dirty="0" err="1" smtClean="0"/>
              <a:t>психолого-медико-педагогической</a:t>
            </a:r>
            <a:r>
              <a:rPr lang="ru-RU" altLang="ru-RU" sz="2000" dirty="0" smtClean="0"/>
              <a:t> помощи и </a:t>
            </a:r>
            <a:r>
              <a:rPr lang="ru-RU" altLang="ru-RU" sz="2000" b="1" dirty="0" smtClean="0"/>
              <a:t>организации их обучения и воспитания</a:t>
            </a:r>
            <a:r>
              <a:rPr lang="ru-RU" altLang="ru-RU" sz="2000" dirty="0" smtClean="0"/>
              <a:t>, подтверждение, уточнение или изменение ранее данных комиссией рекомендаций;</a:t>
            </a:r>
          </a:p>
          <a:p>
            <a:pPr algn="just" eaLnBrk="1" hangingPunct="1">
              <a:lnSpc>
                <a:spcPct val="80000"/>
              </a:lnSpc>
            </a:pPr>
            <a:r>
              <a:rPr lang="ru-RU" altLang="ru-RU" sz="2000" dirty="0" smtClean="0"/>
              <a:t>в) оказание консультативной помощи родителям (законным представителям) детей, работникам образовательных организаций, организаций, осуществляющих социальное обслуживание, медицинских организаций, других организаций по вопросам воспитания, обучения и коррекции нарушений развития детей с ограниченными возможностями здоровья и (или) </a:t>
            </a:r>
            <a:r>
              <a:rPr lang="ru-RU" altLang="ru-RU" sz="2000" dirty="0" err="1" smtClean="0"/>
              <a:t>девиантным</a:t>
            </a:r>
            <a:r>
              <a:rPr lang="ru-RU" altLang="ru-RU" sz="2000" dirty="0" smtClean="0"/>
              <a:t> (общественно опасным) поведением;</a:t>
            </a:r>
          </a:p>
        </p:txBody>
      </p:sp>
      <p:sp>
        <p:nvSpPr>
          <p:cNvPr id="24578" name="Rectangle 2"/>
          <p:cNvSpPr>
            <a:spLocks noGrp="1" noChangeArrowheads="1"/>
          </p:cNvSpPr>
          <p:nvPr>
            <p:ph type="title"/>
          </p:nvPr>
        </p:nvSpPr>
        <p:spPr/>
        <p:txBody>
          <a:bodyPr/>
          <a:lstStyle/>
          <a:p>
            <a:pPr algn="ctr" eaLnBrk="1" hangingPunct="1"/>
            <a:r>
              <a:rPr lang="ru-RU" altLang="ru-RU" sz="3200" b="1" dirty="0" smtClean="0">
                <a:latin typeface="+mn-lt"/>
              </a:rPr>
              <a:t>II. Основные направления деятельности и права комиссии</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Объект 2"/>
          <p:cNvSpPr>
            <a:spLocks noGrp="1"/>
          </p:cNvSpPr>
          <p:nvPr>
            <p:ph idx="1"/>
          </p:nvPr>
        </p:nvSpPr>
        <p:spPr>
          <a:xfrm>
            <a:off x="250825" y="1844675"/>
            <a:ext cx="8704263" cy="4287838"/>
          </a:xfrm>
        </p:spPr>
        <p:txBody>
          <a:bodyPr/>
          <a:lstStyle/>
          <a:p>
            <a:pPr algn="just"/>
            <a:r>
              <a:rPr lang="ru-RU" altLang="ru-RU" sz="2400" dirty="0" smtClean="0">
                <a:latin typeface="Times New Roman" pitchFamily="18" charset="0"/>
                <a:cs typeface="Times New Roman" pitchFamily="18" charset="0"/>
              </a:rPr>
              <a:t>г) оказание </a:t>
            </a:r>
            <a:r>
              <a:rPr lang="ru-RU" altLang="ru-RU" sz="2400" b="1" dirty="0" smtClean="0">
                <a:latin typeface="Times New Roman" pitchFamily="18" charset="0"/>
                <a:cs typeface="Times New Roman" pitchFamily="18" charset="0"/>
              </a:rPr>
              <a:t>федеральным учреждениям медико-социальной экспертизы содействия </a:t>
            </a:r>
            <a:r>
              <a:rPr lang="ru-RU" altLang="ru-RU" sz="2400" dirty="0" smtClean="0">
                <a:latin typeface="Times New Roman" pitchFamily="18" charset="0"/>
                <a:cs typeface="Times New Roman" pitchFamily="18" charset="0"/>
              </a:rPr>
              <a:t>в разработке индивидуальной программы реабилитации ребенка-инвалида;</a:t>
            </a:r>
          </a:p>
          <a:p>
            <a:pPr algn="just"/>
            <a:r>
              <a:rPr lang="ru-RU" altLang="ru-RU" sz="2400" dirty="0" err="1" smtClean="0">
                <a:latin typeface="Times New Roman" pitchFamily="18" charset="0"/>
                <a:cs typeface="Times New Roman" pitchFamily="18" charset="0"/>
              </a:rPr>
              <a:t>д</a:t>
            </a:r>
            <a:r>
              <a:rPr lang="ru-RU" altLang="ru-RU" sz="2400" dirty="0" smtClean="0">
                <a:latin typeface="Times New Roman" pitchFamily="18" charset="0"/>
                <a:cs typeface="Times New Roman" pitchFamily="18" charset="0"/>
              </a:rPr>
              <a:t>) осуществление учета данных о детях с ограниченными возможностями здоровья и (или) </a:t>
            </a:r>
            <a:r>
              <a:rPr lang="ru-RU" altLang="ru-RU" sz="2400" dirty="0" err="1" smtClean="0">
                <a:latin typeface="Times New Roman" pitchFamily="18" charset="0"/>
                <a:cs typeface="Times New Roman" pitchFamily="18" charset="0"/>
              </a:rPr>
              <a:t>девиантным</a:t>
            </a:r>
            <a:r>
              <a:rPr lang="ru-RU" altLang="ru-RU" sz="2400" dirty="0" smtClean="0">
                <a:latin typeface="Times New Roman" pitchFamily="18" charset="0"/>
                <a:cs typeface="Times New Roman" pitchFamily="18" charset="0"/>
              </a:rPr>
              <a:t> (общественно опасным) поведением, проживающих на территории деятельности комиссии;</a:t>
            </a:r>
          </a:p>
          <a:p>
            <a:pPr algn="just"/>
            <a:r>
              <a:rPr lang="ru-RU" altLang="ru-RU" sz="2400" dirty="0" smtClean="0">
                <a:latin typeface="Times New Roman" pitchFamily="18" charset="0"/>
                <a:cs typeface="Times New Roman" pitchFamily="18" charset="0"/>
              </a:rPr>
              <a:t>е) участие в организации информационно-просветительской работы с населением в области предупреждения и коррекции недостатков в физическом и (или) психическом развитии и (или) отклонений в поведении детей.</a:t>
            </a:r>
          </a:p>
        </p:txBody>
      </p:sp>
      <p:sp>
        <p:nvSpPr>
          <p:cNvPr id="25602" name="Заголовок 1"/>
          <p:cNvSpPr>
            <a:spLocks noGrp="1"/>
          </p:cNvSpPr>
          <p:nvPr>
            <p:ph type="title"/>
          </p:nvPr>
        </p:nvSpPr>
        <p:spPr/>
        <p:txBody>
          <a:bodyPr/>
          <a:lstStyle/>
          <a:p>
            <a:pPr algn="ctr"/>
            <a:r>
              <a:rPr lang="ru-RU" altLang="ru-RU" sz="3200" dirty="0" smtClean="0">
                <a:latin typeface="+mn-lt"/>
              </a:rPr>
              <a:t>II. Основные направления деятельности и права комиссии</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571472" y="214313"/>
            <a:ext cx="8372503" cy="1630362"/>
          </a:xfrm>
        </p:spPr>
        <p:txBody>
          <a:bodyPr>
            <a:normAutofit/>
          </a:bodyPr>
          <a:lstStyle/>
          <a:p>
            <a:pPr algn="ctr"/>
            <a:r>
              <a:rPr lang="ru-RU" altLang="ru-RU" sz="1800" dirty="0" smtClean="0">
                <a:solidFill>
                  <a:srgbClr val="333399"/>
                </a:solidFill>
              </a:rPr>
              <a:t> </a:t>
            </a:r>
            <a:r>
              <a:rPr lang="ru-RU" altLang="ru-RU" sz="1600" b="1" dirty="0" smtClean="0">
                <a:solidFill>
                  <a:srgbClr val="002060"/>
                </a:solidFill>
                <a:latin typeface="+mn-lt"/>
              </a:rPr>
              <a:t>ПРИКАЗ от 10 декабря 2013 г. N 723 МИНИСТЕРСТВА ТРУДА И СОЦИАЛЬНОЙ ЗАЩИТЫ РОССИЙСКОЙ ФЕДЕРАЦИИ  </a:t>
            </a:r>
            <a:br>
              <a:rPr lang="ru-RU" altLang="ru-RU" sz="1600" b="1" dirty="0" smtClean="0">
                <a:solidFill>
                  <a:srgbClr val="002060"/>
                </a:solidFill>
                <a:latin typeface="+mn-lt"/>
              </a:rPr>
            </a:br>
            <a:r>
              <a:rPr lang="ru-RU" altLang="ru-RU" sz="1600" b="1" dirty="0" smtClean="0">
                <a:solidFill>
                  <a:srgbClr val="002060"/>
                </a:solidFill>
                <a:latin typeface="+mn-lt"/>
              </a:rPr>
              <a:t>ОБ ОРГАНИЗАЦИИ РАБОТЫ ПО МЕЖВЕДОМСТВЕННОМУ ВЗАИМОДЕЙСТВИЮ ФЕДЕРАЛЬНЫХ ГОСУДАРСТВЕННЫХ УЧРЕЖДЕНИЙ МЕДИКО-СОЦИАЛЬНОЙ ЭКСПЕРТИЗЫ С ПСИХОЛОГО-МЕДИКО-ПЕДАГОГИЧЕСКИМИ КОМИССИЯМИ</a:t>
            </a:r>
          </a:p>
        </p:txBody>
      </p:sp>
      <p:sp>
        <p:nvSpPr>
          <p:cNvPr id="27651" name="Содержимое 2"/>
          <p:cNvSpPr>
            <a:spLocks noGrp="1"/>
          </p:cNvSpPr>
          <p:nvPr>
            <p:ph idx="1"/>
          </p:nvPr>
        </p:nvSpPr>
        <p:spPr>
          <a:xfrm>
            <a:off x="250825" y="2017713"/>
            <a:ext cx="8704263" cy="4840287"/>
          </a:xfrm>
        </p:spPr>
        <p:txBody>
          <a:bodyPr/>
          <a:lstStyle/>
          <a:p>
            <a:pPr algn="just">
              <a:spcBef>
                <a:spcPts val="0"/>
              </a:spcBef>
              <a:buFont typeface="Wingdings" pitchFamily="2" charset="2"/>
              <a:buNone/>
            </a:pPr>
            <a:r>
              <a:rPr lang="ru-RU" altLang="ru-RU" sz="2200" dirty="0" smtClean="0">
                <a:latin typeface="Times New Roman" pitchFamily="18" charset="0"/>
                <a:cs typeface="Times New Roman" pitchFamily="18" charset="0"/>
              </a:rPr>
              <a:t>1. Установить, что федеральные государственные учреждения медико-социальной экспертизы </a:t>
            </a:r>
            <a:r>
              <a:rPr lang="ru-RU" altLang="ru-RU" sz="2200" b="1" dirty="0" smtClean="0">
                <a:latin typeface="Times New Roman" pitchFamily="18" charset="0"/>
                <a:cs typeface="Times New Roman" pitchFamily="18" charset="0"/>
              </a:rPr>
              <a:t>организуют взаимодействие с </a:t>
            </a:r>
            <a:r>
              <a:rPr lang="ru-RU" altLang="ru-RU" sz="2200" b="1" dirty="0" err="1" smtClean="0">
                <a:latin typeface="Times New Roman" pitchFamily="18" charset="0"/>
                <a:cs typeface="Times New Roman" pitchFamily="18" charset="0"/>
              </a:rPr>
              <a:t>психолого-медико-педагогическими</a:t>
            </a:r>
            <a:r>
              <a:rPr lang="ru-RU" altLang="ru-RU" sz="2200" b="1" dirty="0" smtClean="0">
                <a:latin typeface="Times New Roman" pitchFamily="18" charset="0"/>
                <a:cs typeface="Times New Roman" pitchFamily="18" charset="0"/>
              </a:rPr>
              <a:t> комиссиями </a:t>
            </a:r>
            <a:r>
              <a:rPr lang="ru-RU" altLang="ru-RU" sz="2200" dirty="0" smtClean="0">
                <a:latin typeface="Times New Roman" pitchFamily="18" charset="0"/>
                <a:cs typeface="Times New Roman" pitchFamily="18" charset="0"/>
              </a:rPr>
              <a:t>в целях координации действий при освидетельствовании детей с целью установления инвалидности для решения следующих задач:</a:t>
            </a:r>
          </a:p>
          <a:p>
            <a:pPr algn="just">
              <a:spcBef>
                <a:spcPts val="0"/>
              </a:spcBef>
              <a:buFont typeface="Wingdings" pitchFamily="2" charset="2"/>
              <a:buNone/>
            </a:pPr>
            <a:r>
              <a:rPr lang="ru-RU" altLang="ru-RU" sz="2200" dirty="0" smtClean="0">
                <a:latin typeface="Times New Roman" pitchFamily="18" charset="0"/>
                <a:cs typeface="Times New Roman" pitchFamily="18" charset="0"/>
              </a:rPr>
              <a:t>а) повышения объективности установления структуры и степени ограничений жизнедеятельности ребенка;</a:t>
            </a:r>
          </a:p>
          <a:p>
            <a:pPr algn="just">
              <a:spcBef>
                <a:spcPts val="0"/>
              </a:spcBef>
              <a:buFont typeface="Wingdings" pitchFamily="2" charset="2"/>
              <a:buNone/>
            </a:pPr>
            <a:r>
              <a:rPr lang="ru-RU" altLang="ru-RU" sz="2200" dirty="0" smtClean="0">
                <a:latin typeface="Times New Roman" pitchFamily="18" charset="0"/>
                <a:cs typeface="Times New Roman" pitchFamily="18" charset="0"/>
              </a:rPr>
              <a:t>б) повышения качества и оперативности медико-социальной экспертизы при признании ребенка инвалидом;</a:t>
            </a:r>
          </a:p>
          <a:p>
            <a:pPr algn="just">
              <a:spcBef>
                <a:spcPts val="0"/>
              </a:spcBef>
              <a:buFont typeface="Wingdings" pitchFamily="2" charset="2"/>
              <a:buNone/>
            </a:pPr>
            <a:r>
              <a:rPr lang="ru-RU" altLang="ru-RU" sz="2200" dirty="0" smtClean="0">
                <a:latin typeface="Times New Roman" pitchFamily="18" charset="0"/>
                <a:cs typeface="Times New Roman" pitchFamily="18" charset="0"/>
              </a:rPr>
              <a:t>в) разработки </a:t>
            </a:r>
            <a:r>
              <a:rPr lang="ru-RU" altLang="ru-RU" sz="2200" b="1" dirty="0" smtClean="0">
                <a:latin typeface="Times New Roman" pitchFamily="18" charset="0"/>
                <a:cs typeface="Times New Roman" pitchFamily="18" charset="0"/>
              </a:rPr>
              <a:t>оптимальных для детей-инвалидов индивидуальных программ реабилитации </a:t>
            </a:r>
            <a:r>
              <a:rPr lang="ru-RU" altLang="ru-RU" sz="2200" dirty="0" smtClean="0">
                <a:latin typeface="Times New Roman" pitchFamily="18" charset="0"/>
                <a:cs typeface="Times New Roman" pitchFamily="18" charset="0"/>
              </a:rPr>
              <a:t>(далее - ИПР)</a:t>
            </a:r>
            <a:r>
              <a:rPr lang="ru-RU" altLang="ru-RU" sz="2400" dirty="0" smtClean="0">
                <a:latin typeface="Times New Roman" pitchFamily="18" charset="0"/>
                <a:cs typeface="Times New Roman" pitchFamily="18" charset="0"/>
              </a:rPr>
              <a:t>.</a:t>
            </a:r>
          </a:p>
          <a:p>
            <a:endParaRPr lang="ru-RU" altLang="ru-RU"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Содержимое 2"/>
          <p:cNvSpPr>
            <a:spLocks noGrp="1"/>
          </p:cNvSpPr>
          <p:nvPr>
            <p:ph idx="1"/>
          </p:nvPr>
        </p:nvSpPr>
        <p:spPr>
          <a:xfrm>
            <a:off x="0" y="1071546"/>
            <a:ext cx="8955088" cy="5786455"/>
          </a:xfrm>
        </p:spPr>
        <p:txBody>
          <a:bodyPr/>
          <a:lstStyle/>
          <a:p>
            <a:pPr indent="342900" algn="just">
              <a:spcBef>
                <a:spcPts val="0"/>
              </a:spcBef>
              <a:buFont typeface="Wingdings" pitchFamily="2" charset="2"/>
              <a:buNone/>
            </a:pPr>
            <a:r>
              <a:rPr lang="ru-RU" altLang="ru-RU" sz="1800" dirty="0" smtClean="0">
                <a:latin typeface="Times New Roman" pitchFamily="18" charset="0"/>
                <a:cs typeface="Times New Roman" pitchFamily="18" charset="0"/>
              </a:rPr>
              <a:t>2. Руководителям федеральных государственных учреждений медико-социальной экспертизы осуществлять взаимодействие с </a:t>
            </a:r>
            <a:r>
              <a:rPr lang="ru-RU" altLang="ru-RU" sz="1800" dirty="0" err="1" smtClean="0">
                <a:latin typeface="Times New Roman" pitchFamily="18" charset="0"/>
                <a:cs typeface="Times New Roman" pitchFamily="18" charset="0"/>
              </a:rPr>
              <a:t>психолого-медико-педагогическими</a:t>
            </a:r>
            <a:r>
              <a:rPr lang="ru-RU" altLang="ru-RU" sz="1800" dirty="0" smtClean="0">
                <a:latin typeface="Times New Roman" pitchFamily="18" charset="0"/>
                <a:cs typeface="Times New Roman" pitchFamily="18" charset="0"/>
              </a:rPr>
              <a:t> комиссиями посредством:</a:t>
            </a:r>
          </a:p>
          <a:p>
            <a:pPr indent="342900" algn="just">
              <a:spcBef>
                <a:spcPts val="0"/>
              </a:spcBef>
              <a:buFont typeface="Wingdings" pitchFamily="2" charset="2"/>
              <a:buNone/>
            </a:pPr>
            <a:r>
              <a:rPr lang="ru-RU" altLang="ru-RU" sz="1800" dirty="0" smtClean="0">
                <a:latin typeface="Times New Roman" pitchFamily="18" charset="0"/>
                <a:cs typeface="Times New Roman" pitchFamily="18" charset="0"/>
              </a:rPr>
              <a:t>а) </a:t>
            </a:r>
            <a:r>
              <a:rPr lang="ru-RU" altLang="ru-RU" sz="1800" b="1" dirty="0" smtClean="0">
                <a:latin typeface="Times New Roman" pitchFamily="18" charset="0"/>
                <a:cs typeface="Times New Roman" pitchFamily="18" charset="0"/>
              </a:rPr>
              <a:t>направления запросов о предоставлении сведений из протоколов и заключений</a:t>
            </a:r>
            <a:r>
              <a:rPr lang="ru-RU" altLang="ru-RU" sz="1800" dirty="0" smtClean="0">
                <a:latin typeface="Times New Roman" pitchFamily="18" charset="0"/>
                <a:cs typeface="Times New Roman" pitchFamily="18" charset="0"/>
              </a:rPr>
              <a:t> </a:t>
            </a:r>
            <a:r>
              <a:rPr lang="ru-RU" altLang="ru-RU" sz="1800" dirty="0" err="1" smtClean="0">
                <a:latin typeface="Times New Roman" pitchFamily="18" charset="0"/>
                <a:cs typeface="Times New Roman" pitchFamily="18" charset="0"/>
              </a:rPr>
              <a:t>психолого-медико-педагогических</a:t>
            </a:r>
            <a:r>
              <a:rPr lang="ru-RU" altLang="ru-RU" sz="1800" dirty="0" smtClean="0">
                <a:latin typeface="Times New Roman" pitchFamily="18" charset="0"/>
                <a:cs typeface="Times New Roman" pitchFamily="18" charset="0"/>
              </a:rPr>
              <a:t> комиссий (при согласии законного представителя ребенка);</a:t>
            </a:r>
          </a:p>
          <a:p>
            <a:pPr indent="342900" algn="just">
              <a:spcBef>
                <a:spcPts val="0"/>
              </a:spcBef>
              <a:buFont typeface="Wingdings" pitchFamily="2" charset="2"/>
              <a:buNone/>
            </a:pPr>
            <a:r>
              <a:rPr lang="ru-RU" altLang="ru-RU" sz="1800" dirty="0" smtClean="0">
                <a:latin typeface="Times New Roman" pitchFamily="18" charset="0"/>
                <a:cs typeface="Times New Roman" pitchFamily="18" charset="0"/>
              </a:rPr>
              <a:t>б) приглашения для участия в проведении медико-социальной экспертизы представителя </a:t>
            </a:r>
            <a:r>
              <a:rPr lang="ru-RU" altLang="ru-RU" sz="1800" dirty="0" err="1" smtClean="0">
                <a:latin typeface="Times New Roman" pitchFamily="18" charset="0"/>
                <a:cs typeface="Times New Roman" pitchFamily="18" charset="0"/>
              </a:rPr>
              <a:t>психолого-медико-педагогической</a:t>
            </a:r>
            <a:r>
              <a:rPr lang="ru-RU" altLang="ru-RU" sz="1800" dirty="0" smtClean="0">
                <a:latin typeface="Times New Roman" pitchFamily="18" charset="0"/>
                <a:cs typeface="Times New Roman" pitchFamily="18" charset="0"/>
              </a:rPr>
              <a:t> комиссии </a:t>
            </a:r>
            <a:r>
              <a:rPr lang="ru-RU" altLang="ru-RU" sz="1800" b="1" dirty="0" smtClean="0">
                <a:latin typeface="Times New Roman" pitchFamily="18" charset="0"/>
                <a:cs typeface="Times New Roman" pitchFamily="18" charset="0"/>
              </a:rPr>
              <a:t>с правом совещательного голоса </a:t>
            </a:r>
            <a:r>
              <a:rPr lang="ru-RU" altLang="ru-RU" sz="1800" dirty="0" smtClean="0">
                <a:latin typeface="Times New Roman" pitchFamily="18" charset="0"/>
                <a:cs typeface="Times New Roman" pitchFamily="18" charset="0"/>
              </a:rPr>
              <a:t>в целях оказания содействия в разработке ИПР ребенка-инвалида;</a:t>
            </a:r>
          </a:p>
          <a:p>
            <a:pPr indent="342900" algn="just">
              <a:spcBef>
                <a:spcPts val="0"/>
              </a:spcBef>
              <a:buFont typeface="Wingdings" pitchFamily="2" charset="2"/>
              <a:buNone/>
            </a:pPr>
            <a:r>
              <a:rPr lang="ru-RU" altLang="ru-RU" sz="1800" dirty="0" smtClean="0">
                <a:latin typeface="Times New Roman" pitchFamily="18" charset="0"/>
                <a:cs typeface="Times New Roman" pitchFamily="18" charset="0"/>
              </a:rPr>
              <a:t>в) </a:t>
            </a:r>
            <a:r>
              <a:rPr lang="ru-RU" altLang="ru-RU" sz="1800" b="1" dirty="0" smtClean="0">
                <a:latin typeface="Times New Roman" pitchFamily="18" charset="0"/>
                <a:cs typeface="Times New Roman" pitchFamily="18" charset="0"/>
              </a:rPr>
              <a:t>предоставления аналитических сведений о количестве детей-инвалидов по запросам </a:t>
            </a:r>
            <a:r>
              <a:rPr lang="ru-RU" altLang="ru-RU" sz="1800" b="1" dirty="0" err="1" smtClean="0">
                <a:latin typeface="Times New Roman" pitchFamily="18" charset="0"/>
                <a:cs typeface="Times New Roman" pitchFamily="18" charset="0"/>
              </a:rPr>
              <a:t>психолого-медико-педагогических</a:t>
            </a:r>
            <a:r>
              <a:rPr lang="ru-RU" altLang="ru-RU" sz="1800" b="1" dirty="0" smtClean="0">
                <a:latin typeface="Times New Roman" pitchFamily="18" charset="0"/>
                <a:cs typeface="Times New Roman" pitchFamily="18" charset="0"/>
              </a:rPr>
              <a:t> комиссий</a:t>
            </a:r>
            <a:r>
              <a:rPr lang="ru-RU" altLang="ru-RU" sz="1800" dirty="0" smtClean="0">
                <a:latin typeface="Times New Roman" pitchFamily="18" charset="0"/>
                <a:cs typeface="Times New Roman" pitchFamily="18" charset="0"/>
              </a:rPr>
              <a:t>;</a:t>
            </a:r>
          </a:p>
          <a:p>
            <a:pPr indent="342900" algn="just">
              <a:spcBef>
                <a:spcPts val="0"/>
              </a:spcBef>
              <a:buFont typeface="Wingdings" pitchFamily="2" charset="2"/>
              <a:buNone/>
            </a:pPr>
            <a:r>
              <a:rPr lang="ru-RU" altLang="ru-RU" sz="1800" dirty="0" smtClean="0">
                <a:latin typeface="Times New Roman" pitchFamily="18" charset="0"/>
                <a:cs typeface="Times New Roman" pitchFamily="18" charset="0"/>
              </a:rPr>
              <a:t>г) проведения совместных мероприятий по обмену опытом и анализу демографического состава детей-инвалидов;</a:t>
            </a:r>
          </a:p>
          <a:p>
            <a:pPr indent="342900" algn="just">
              <a:spcBef>
                <a:spcPts val="0"/>
              </a:spcBef>
              <a:buFont typeface="Wingdings" pitchFamily="2" charset="2"/>
              <a:buNone/>
            </a:pPr>
            <a:r>
              <a:rPr lang="ru-RU" altLang="ru-RU" sz="1800" dirty="0" err="1" smtClean="0">
                <a:latin typeface="Times New Roman" pitchFamily="18" charset="0"/>
                <a:cs typeface="Times New Roman" pitchFamily="18" charset="0"/>
              </a:rPr>
              <a:t>д</a:t>
            </a:r>
            <a:r>
              <a:rPr lang="ru-RU" altLang="ru-RU" sz="1800" dirty="0" smtClean="0">
                <a:latin typeface="Times New Roman" pitchFamily="18" charset="0"/>
                <a:cs typeface="Times New Roman" pitchFamily="18" charset="0"/>
              </a:rPr>
              <a:t>) </a:t>
            </a:r>
            <a:r>
              <a:rPr lang="ru-RU" altLang="ru-RU" sz="1800" b="1" dirty="0" smtClean="0">
                <a:latin typeface="Times New Roman" pitchFamily="18" charset="0"/>
                <a:cs typeface="Times New Roman" pitchFamily="18" charset="0"/>
              </a:rPr>
              <a:t>направления в </a:t>
            </a:r>
            <a:r>
              <a:rPr lang="ru-RU" altLang="ru-RU" sz="1800" b="1" dirty="0" err="1" smtClean="0">
                <a:latin typeface="Times New Roman" pitchFamily="18" charset="0"/>
                <a:cs typeface="Times New Roman" pitchFamily="18" charset="0"/>
              </a:rPr>
              <a:t>психолого-медико-педагогические</a:t>
            </a:r>
            <a:r>
              <a:rPr lang="ru-RU" altLang="ru-RU" sz="1800" b="1" dirty="0" smtClean="0">
                <a:latin typeface="Times New Roman" pitchFamily="18" charset="0"/>
                <a:cs typeface="Times New Roman" pitchFamily="18" charset="0"/>
              </a:rPr>
              <a:t> комиссии предложений </a:t>
            </a:r>
            <a:r>
              <a:rPr lang="ru-RU" altLang="ru-RU" sz="1800" dirty="0" smtClean="0">
                <a:latin typeface="Times New Roman" pitchFamily="18" charset="0"/>
                <a:cs typeface="Times New Roman" pitchFamily="18" charset="0"/>
              </a:rPr>
              <a:t>по улучшению межведомственного взаимодействия с федеральными государственными учреждениями медико-социальной экспертизы в целях оказания содействия в разработке и реализации ИПР детей-инвалидов.</a:t>
            </a:r>
          </a:p>
          <a:p>
            <a:pPr indent="342900"/>
            <a:endParaRPr lang="ru-RU" altLang="ru-RU" dirty="0" smtClean="0"/>
          </a:p>
        </p:txBody>
      </p:sp>
      <p:sp>
        <p:nvSpPr>
          <p:cNvPr id="28674" name="Заголовок 1"/>
          <p:cNvSpPr>
            <a:spLocks noGrp="1"/>
          </p:cNvSpPr>
          <p:nvPr>
            <p:ph type="title"/>
          </p:nvPr>
        </p:nvSpPr>
        <p:spPr>
          <a:xfrm>
            <a:off x="457200" y="274638"/>
            <a:ext cx="8229600" cy="868346"/>
          </a:xfrm>
        </p:spPr>
        <p:txBody>
          <a:bodyPr>
            <a:normAutofit fontScale="90000"/>
          </a:bodyPr>
          <a:lstStyle/>
          <a:p>
            <a:pPr algn="ctr"/>
            <a:r>
              <a:rPr lang="ru-RU" altLang="ru-RU" sz="3600" b="1" dirty="0" smtClean="0">
                <a:latin typeface="+mn-lt"/>
                <a:cs typeface="Times New Roman" pitchFamily="18" charset="0"/>
              </a:rPr>
              <a:t>ПРИКАЗ от 10 декабря 2013 г. N 723</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Содержимое 2"/>
          <p:cNvSpPr>
            <a:spLocks noGrp="1"/>
          </p:cNvSpPr>
          <p:nvPr>
            <p:ph idx="1"/>
          </p:nvPr>
        </p:nvSpPr>
        <p:spPr>
          <a:xfrm>
            <a:off x="0" y="1844675"/>
            <a:ext cx="8955088" cy="5013325"/>
          </a:xfrm>
        </p:spPr>
        <p:txBody>
          <a:bodyPr>
            <a:normAutofit/>
          </a:bodyPr>
          <a:lstStyle/>
          <a:p>
            <a:pPr algn="ctr">
              <a:spcBef>
                <a:spcPts val="0"/>
              </a:spcBef>
              <a:buFont typeface="Wingdings" pitchFamily="2" charset="2"/>
              <a:buNone/>
            </a:pPr>
            <a:r>
              <a:rPr lang="ru-RU" altLang="ru-RU" sz="2000" b="1" dirty="0" smtClean="0">
                <a:latin typeface="Times New Roman" pitchFamily="18" charset="0"/>
                <a:cs typeface="Times New Roman" pitchFamily="18" charset="0"/>
              </a:rPr>
              <a:t>Классификации основных видов нарушений функций организма и степени их выраженности</a:t>
            </a:r>
          </a:p>
          <a:p>
            <a:pPr algn="just">
              <a:spcBef>
                <a:spcPts val="0"/>
              </a:spcBef>
            </a:pPr>
            <a:r>
              <a:rPr lang="ru-RU" altLang="ru-RU" sz="1800" dirty="0" smtClean="0">
                <a:latin typeface="Times New Roman" pitchFamily="18" charset="0"/>
                <a:cs typeface="Times New Roman" pitchFamily="18" charset="0"/>
              </a:rPr>
              <a:t>нарушения психических функций (восприятия, внимания, памяти, мышления, интеллекта, эмоций, воли, сознания, поведения, психомоторных функций);</a:t>
            </a:r>
          </a:p>
          <a:p>
            <a:pPr algn="just">
              <a:spcBef>
                <a:spcPts val="0"/>
              </a:spcBef>
            </a:pPr>
            <a:r>
              <a:rPr lang="ru-RU" altLang="ru-RU" sz="1800" dirty="0" smtClean="0">
                <a:latin typeface="Times New Roman" pitchFamily="18" charset="0"/>
                <a:cs typeface="Times New Roman" pitchFamily="18" charset="0"/>
              </a:rPr>
              <a:t>нарушения языковых и речевых функций (нарушения устной (</a:t>
            </a:r>
            <a:r>
              <a:rPr lang="ru-RU" altLang="ru-RU" sz="1800" dirty="0" err="1" smtClean="0">
                <a:latin typeface="Times New Roman" pitchFamily="18" charset="0"/>
                <a:cs typeface="Times New Roman" pitchFamily="18" charset="0"/>
              </a:rPr>
              <a:t>ринолалия</a:t>
            </a:r>
            <a:r>
              <a:rPr lang="ru-RU" altLang="ru-RU" sz="1800" dirty="0" smtClean="0">
                <a:latin typeface="Times New Roman" pitchFamily="18" charset="0"/>
                <a:cs typeface="Times New Roman" pitchFamily="18" charset="0"/>
              </a:rPr>
              <a:t>, дизартрия, заикание, алалия, афазия) и письменной (</a:t>
            </a:r>
            <a:r>
              <a:rPr lang="ru-RU" altLang="ru-RU" sz="1800" dirty="0" err="1" smtClean="0">
                <a:latin typeface="Times New Roman" pitchFamily="18" charset="0"/>
                <a:cs typeface="Times New Roman" pitchFamily="18" charset="0"/>
              </a:rPr>
              <a:t>дисграфия</a:t>
            </a:r>
            <a:r>
              <a:rPr lang="ru-RU" altLang="ru-RU" sz="1800" dirty="0" smtClean="0">
                <a:latin typeface="Times New Roman" pitchFamily="18" charset="0"/>
                <a:cs typeface="Times New Roman" pitchFamily="18" charset="0"/>
              </a:rPr>
              <a:t>, </a:t>
            </a:r>
            <a:r>
              <a:rPr lang="ru-RU" altLang="ru-RU" sz="1800" dirty="0" err="1" smtClean="0">
                <a:latin typeface="Times New Roman" pitchFamily="18" charset="0"/>
                <a:cs typeface="Times New Roman" pitchFamily="18" charset="0"/>
              </a:rPr>
              <a:t>дислексия</a:t>
            </a:r>
            <a:r>
              <a:rPr lang="ru-RU" altLang="ru-RU" sz="1800" dirty="0" smtClean="0">
                <a:latin typeface="Times New Roman" pitchFamily="18" charset="0"/>
                <a:cs typeface="Times New Roman" pitchFamily="18" charset="0"/>
              </a:rPr>
              <a:t>), вербальной и невербальной речи, нарушения голосообразования и пр.);</a:t>
            </a:r>
          </a:p>
          <a:p>
            <a:pPr algn="just">
              <a:spcBef>
                <a:spcPts val="0"/>
              </a:spcBef>
            </a:pPr>
            <a:r>
              <a:rPr lang="ru-RU" altLang="ru-RU" sz="1800" dirty="0" smtClean="0">
                <a:latin typeface="Times New Roman" pitchFamily="18" charset="0"/>
                <a:cs typeface="Times New Roman" pitchFamily="18" charset="0"/>
              </a:rPr>
              <a:t>нарушения сенсорных функций (зрения, слуха, обоняния, осязания, тактильной, болевой, температурной и других видов чувствительности);</a:t>
            </a:r>
          </a:p>
          <a:p>
            <a:pPr algn="just">
              <a:spcBef>
                <a:spcPts val="0"/>
              </a:spcBef>
            </a:pPr>
            <a:r>
              <a:rPr lang="ru-RU" altLang="ru-RU" sz="1800" dirty="0" smtClean="0">
                <a:latin typeface="Times New Roman" pitchFamily="18" charset="0"/>
                <a:cs typeface="Times New Roman" pitchFamily="18" charset="0"/>
              </a:rPr>
              <a:t>нарушения статодинамических функций (двигательных функций головы, туловища, конечностей, статики, координации движений)….</a:t>
            </a:r>
          </a:p>
          <a:p>
            <a:pPr>
              <a:spcBef>
                <a:spcPts val="0"/>
              </a:spcBef>
            </a:pPr>
            <a:r>
              <a:rPr lang="ru-RU" altLang="ru-RU" sz="1800" dirty="0" smtClean="0">
                <a:latin typeface="Times New Roman" pitchFamily="18" charset="0"/>
                <a:cs typeface="Times New Roman" pitchFamily="18" charset="0"/>
              </a:rPr>
              <a:t>Выделяются четыре степени их выраженности:</a:t>
            </a:r>
          </a:p>
          <a:p>
            <a:pPr lvl="6">
              <a:spcBef>
                <a:spcPts val="0"/>
              </a:spcBef>
            </a:pPr>
            <a:r>
              <a:rPr lang="ru-RU" altLang="ru-RU" sz="1800" dirty="0" smtClean="0">
                <a:latin typeface="Times New Roman" pitchFamily="18" charset="0"/>
                <a:cs typeface="Times New Roman" pitchFamily="18" charset="0"/>
              </a:rPr>
              <a:t>1 степень - незначительные нарушения,</a:t>
            </a:r>
          </a:p>
          <a:p>
            <a:pPr lvl="6">
              <a:spcBef>
                <a:spcPts val="0"/>
              </a:spcBef>
            </a:pPr>
            <a:r>
              <a:rPr lang="ru-RU" altLang="ru-RU" sz="1800" dirty="0" smtClean="0">
                <a:latin typeface="Times New Roman" pitchFamily="18" charset="0"/>
                <a:cs typeface="Times New Roman" pitchFamily="18" charset="0"/>
              </a:rPr>
              <a:t>2 степень - умеренные нарушения,</a:t>
            </a:r>
          </a:p>
          <a:p>
            <a:pPr lvl="6">
              <a:spcBef>
                <a:spcPts val="0"/>
              </a:spcBef>
            </a:pPr>
            <a:r>
              <a:rPr lang="ru-RU" altLang="ru-RU" sz="1800" dirty="0" smtClean="0">
                <a:latin typeface="Times New Roman" pitchFamily="18" charset="0"/>
                <a:cs typeface="Times New Roman" pitchFamily="18" charset="0"/>
              </a:rPr>
              <a:t>3 степень - выраженные нарушения,</a:t>
            </a:r>
          </a:p>
          <a:p>
            <a:pPr lvl="6">
              <a:spcBef>
                <a:spcPts val="0"/>
              </a:spcBef>
            </a:pPr>
            <a:r>
              <a:rPr lang="ru-RU" altLang="ru-RU" sz="1800" dirty="0" smtClean="0">
                <a:latin typeface="Times New Roman" pitchFamily="18" charset="0"/>
                <a:cs typeface="Times New Roman" pitchFamily="18" charset="0"/>
              </a:rPr>
              <a:t>4 степень - значительно выраженные нарушения.</a:t>
            </a:r>
          </a:p>
          <a:p>
            <a:pPr algn="just"/>
            <a:endParaRPr lang="ru-RU" altLang="ru-RU" sz="1800" dirty="0" smtClean="0">
              <a:latin typeface="Times New Roman" pitchFamily="18" charset="0"/>
              <a:cs typeface="Times New Roman" pitchFamily="18" charset="0"/>
            </a:endParaRPr>
          </a:p>
          <a:p>
            <a:endParaRPr lang="ru-RU" altLang="ru-RU" sz="1600" dirty="0" smtClean="0">
              <a:latin typeface="Times New Roman" pitchFamily="18" charset="0"/>
              <a:cs typeface="Times New Roman" pitchFamily="18" charset="0"/>
            </a:endParaRPr>
          </a:p>
        </p:txBody>
      </p:sp>
      <p:sp>
        <p:nvSpPr>
          <p:cNvPr id="34818" name="Заголовок 1"/>
          <p:cNvSpPr>
            <a:spLocks noGrp="1"/>
          </p:cNvSpPr>
          <p:nvPr>
            <p:ph type="title"/>
          </p:nvPr>
        </p:nvSpPr>
        <p:spPr>
          <a:xfrm>
            <a:off x="642910" y="285728"/>
            <a:ext cx="7793037" cy="1487487"/>
          </a:xfrm>
        </p:spPr>
        <p:txBody>
          <a:bodyPr>
            <a:normAutofit fontScale="90000"/>
          </a:bodyPr>
          <a:lstStyle/>
          <a:p>
            <a:pPr algn="ctr"/>
            <a:r>
              <a:rPr lang="ru-RU" altLang="ru-RU" sz="2000" b="1" dirty="0" smtClean="0">
                <a:solidFill>
                  <a:srgbClr val="002060"/>
                </a:solidFill>
                <a:latin typeface="+mn-lt"/>
                <a:cs typeface="Times New Roman" pitchFamily="18" charset="0"/>
              </a:rPr>
              <a:t>Приказ </a:t>
            </a:r>
            <a:r>
              <a:rPr lang="ru-RU" altLang="ru-RU" sz="2000" b="1" dirty="0" err="1" smtClean="0">
                <a:solidFill>
                  <a:srgbClr val="002060"/>
                </a:solidFill>
                <a:latin typeface="+mn-lt"/>
                <a:cs typeface="Times New Roman" pitchFamily="18" charset="0"/>
              </a:rPr>
              <a:t>Минздравсоцразвития</a:t>
            </a:r>
            <a:r>
              <a:rPr lang="ru-RU" altLang="ru-RU" sz="2000" b="1" dirty="0" smtClean="0">
                <a:solidFill>
                  <a:srgbClr val="002060"/>
                </a:solidFill>
                <a:latin typeface="+mn-lt"/>
                <a:cs typeface="Times New Roman" pitchFamily="18" charset="0"/>
              </a:rPr>
              <a:t> РФ от 23.12.2009 г. № 1013н</a:t>
            </a:r>
            <a:r>
              <a:rPr lang="ru-RU" altLang="ru-RU" sz="2000" dirty="0" smtClean="0">
                <a:solidFill>
                  <a:srgbClr val="002060"/>
                </a:solidFill>
                <a:latin typeface="+mn-lt"/>
                <a:cs typeface="Times New Roman" pitchFamily="18" charset="0"/>
              </a:rPr>
              <a:t/>
            </a:r>
            <a:br>
              <a:rPr lang="ru-RU" altLang="ru-RU" sz="2000" dirty="0" smtClean="0">
                <a:solidFill>
                  <a:srgbClr val="002060"/>
                </a:solidFill>
                <a:latin typeface="+mn-lt"/>
                <a:cs typeface="Times New Roman" pitchFamily="18" charset="0"/>
              </a:rPr>
            </a:br>
            <a:r>
              <a:rPr lang="ru-RU" altLang="ru-RU" sz="2000" b="1" dirty="0" smtClean="0">
                <a:solidFill>
                  <a:srgbClr val="002060"/>
                </a:solidFill>
                <a:latin typeface="+mn-lt"/>
                <a:cs typeface="Times New Roman" pitchFamily="18" charset="0"/>
              </a:rPr>
              <a:t>  «Об утверждении классификаций и критериев, используемых при осуществлении медико-социальной экспертизы граждан ФГУ МСЭ»</a:t>
            </a:r>
            <a:r>
              <a:rPr lang="ru-RU" altLang="ru-RU" sz="2000" dirty="0" smtClean="0">
                <a:solidFill>
                  <a:srgbClr val="002060"/>
                </a:solidFill>
                <a:latin typeface="+mn-lt"/>
                <a:cs typeface="Times New Roman" pitchFamily="18" charset="0"/>
              </a:rPr>
              <a:t> Список изменяющих документов (в ред. Приказа </a:t>
            </a:r>
            <a:r>
              <a:rPr lang="ru-RU" altLang="ru-RU" sz="2000" dirty="0" err="1" smtClean="0">
                <a:solidFill>
                  <a:srgbClr val="002060"/>
                </a:solidFill>
                <a:latin typeface="+mn-lt"/>
                <a:cs typeface="Times New Roman" pitchFamily="18" charset="0"/>
              </a:rPr>
              <a:t>Минздравсоцразвития</a:t>
            </a:r>
            <a:r>
              <a:rPr lang="ru-RU" altLang="ru-RU" sz="2000" dirty="0" smtClean="0">
                <a:solidFill>
                  <a:srgbClr val="002060"/>
                </a:solidFill>
                <a:latin typeface="+mn-lt"/>
                <a:cs typeface="Times New Roman" pitchFamily="18" charset="0"/>
              </a:rPr>
              <a:t> РФ от 26.01.2012 № 60н)</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571480"/>
          <a:ext cx="8229600" cy="5435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Содержимое 2"/>
          <p:cNvSpPr>
            <a:spLocks noGrp="1"/>
          </p:cNvSpPr>
          <p:nvPr>
            <p:ph idx="1"/>
          </p:nvPr>
        </p:nvSpPr>
        <p:spPr>
          <a:xfrm>
            <a:off x="323850" y="2017713"/>
            <a:ext cx="8631238" cy="4435475"/>
          </a:xfrm>
        </p:spPr>
        <p:txBody>
          <a:bodyPr/>
          <a:lstStyle/>
          <a:p>
            <a:pPr marL="0" indent="0" algn="ctr">
              <a:buFont typeface="Wingdings" pitchFamily="2" charset="2"/>
              <a:buNone/>
            </a:pPr>
            <a:r>
              <a:rPr lang="ru-RU" altLang="ru-RU" sz="2400" b="1" dirty="0" smtClean="0">
                <a:latin typeface="Times New Roman" pitchFamily="18" charset="0"/>
                <a:cs typeface="Times New Roman" pitchFamily="18" charset="0"/>
              </a:rPr>
              <a:t>Приказ </a:t>
            </a:r>
            <a:r>
              <a:rPr lang="ru-RU" altLang="ru-RU" sz="2400" b="1" dirty="0" err="1" smtClean="0">
                <a:latin typeface="Times New Roman" pitchFamily="18" charset="0"/>
                <a:cs typeface="Times New Roman" pitchFamily="18" charset="0"/>
              </a:rPr>
              <a:t>Минобрнауки</a:t>
            </a:r>
            <a:r>
              <a:rPr lang="ru-RU" altLang="ru-RU" sz="2400" b="1" dirty="0" smtClean="0">
                <a:latin typeface="Times New Roman" pitchFamily="18" charset="0"/>
                <a:cs typeface="Times New Roman" pitchFamily="18" charset="0"/>
              </a:rPr>
              <a:t> РФ от 19.12.2014г.  № 1598 </a:t>
            </a:r>
          </a:p>
          <a:p>
            <a:pPr marL="0" indent="0" algn="just">
              <a:buFont typeface="Wingdings" pitchFamily="2" charset="2"/>
              <a:buNone/>
            </a:pPr>
            <a:r>
              <a:rPr lang="ru-RU" altLang="ru-RU" sz="2400" b="1" dirty="0" smtClean="0">
                <a:latin typeface="Times New Roman" pitchFamily="18" charset="0"/>
                <a:cs typeface="Times New Roman" pitchFamily="18" charset="0"/>
              </a:rPr>
              <a:t>«Об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a:t>
            </a:r>
            <a:endParaRPr lang="ru-RU" altLang="ru-RU" sz="2400" dirty="0" smtClean="0">
              <a:latin typeface="Times New Roman" pitchFamily="18" charset="0"/>
              <a:cs typeface="Times New Roman" pitchFamily="18" charset="0"/>
            </a:endParaRPr>
          </a:p>
          <a:p>
            <a:pPr marL="0" indent="0" algn="just">
              <a:buFont typeface="Wingdings" pitchFamily="2" charset="2"/>
              <a:buNone/>
            </a:pPr>
            <a:endParaRPr lang="ru-RU" altLang="ru-RU" sz="2400" b="1" dirty="0" smtClean="0">
              <a:latin typeface="Times New Roman" pitchFamily="18" charset="0"/>
              <a:cs typeface="Times New Roman" pitchFamily="18" charset="0"/>
            </a:endParaRPr>
          </a:p>
          <a:p>
            <a:pPr marL="0" indent="0" algn="ctr">
              <a:buFont typeface="Wingdings" pitchFamily="2" charset="2"/>
              <a:buNone/>
            </a:pPr>
            <a:r>
              <a:rPr lang="ru-RU" altLang="ru-RU" sz="2400" b="1" dirty="0" smtClean="0">
                <a:latin typeface="Times New Roman" pitchFamily="18" charset="0"/>
                <a:cs typeface="Times New Roman" pitchFamily="18" charset="0"/>
              </a:rPr>
              <a:t>Приказ </a:t>
            </a:r>
            <a:r>
              <a:rPr lang="ru-RU" altLang="ru-RU" sz="2400" b="1" dirty="0" err="1" smtClean="0">
                <a:latin typeface="Times New Roman" pitchFamily="18" charset="0"/>
                <a:cs typeface="Times New Roman" pitchFamily="18" charset="0"/>
              </a:rPr>
              <a:t>Минобрнауки</a:t>
            </a:r>
            <a:r>
              <a:rPr lang="ru-RU" altLang="ru-RU" sz="2400" b="1" dirty="0" smtClean="0">
                <a:latin typeface="Times New Roman" pitchFamily="18" charset="0"/>
                <a:cs typeface="Times New Roman" pitchFamily="18" charset="0"/>
              </a:rPr>
              <a:t> РФ от 19.12.2014г. № 1599 </a:t>
            </a:r>
          </a:p>
          <a:p>
            <a:pPr marL="0" indent="0" algn="just">
              <a:buFont typeface="Wingdings" pitchFamily="2" charset="2"/>
              <a:buNone/>
            </a:pPr>
            <a:r>
              <a:rPr lang="ru-RU" altLang="ru-RU" sz="2400" b="1" dirty="0" smtClean="0">
                <a:latin typeface="Times New Roman" pitchFamily="18" charset="0"/>
                <a:cs typeface="Times New Roman" pitchFamily="18" charset="0"/>
              </a:rPr>
              <a:t>«Об утверждении федерального государственного образовательного стандарта </a:t>
            </a:r>
            <a:r>
              <a:rPr lang="ru-RU" altLang="ru-RU" b="1" u="sng" dirty="0" smtClean="0">
                <a:latin typeface="Times New Roman" pitchFamily="18" charset="0"/>
                <a:cs typeface="Times New Roman" pitchFamily="18" charset="0"/>
              </a:rPr>
              <a:t>образования</a:t>
            </a:r>
            <a:r>
              <a:rPr lang="ru-RU" altLang="ru-RU" sz="2400" b="1" dirty="0" smtClean="0">
                <a:latin typeface="Times New Roman" pitchFamily="18" charset="0"/>
                <a:cs typeface="Times New Roman" pitchFamily="18" charset="0"/>
              </a:rPr>
              <a:t> обучающихся с умственной отсталостью (интеллектуальными нарушениями) </a:t>
            </a:r>
            <a:endParaRPr lang="ru-RU" altLang="ru-RU" sz="2400" dirty="0" smtClean="0">
              <a:latin typeface="Times New Roman" pitchFamily="18" charset="0"/>
              <a:cs typeface="Times New Roman" pitchFamily="18" charset="0"/>
            </a:endParaRPr>
          </a:p>
        </p:txBody>
      </p:sp>
      <p:sp>
        <p:nvSpPr>
          <p:cNvPr id="52226" name="Заголовок 1"/>
          <p:cNvSpPr>
            <a:spLocks noGrp="1"/>
          </p:cNvSpPr>
          <p:nvPr>
            <p:ph type="title"/>
          </p:nvPr>
        </p:nvSpPr>
        <p:spPr>
          <a:xfrm>
            <a:off x="1150938" y="836613"/>
            <a:ext cx="7793037" cy="839787"/>
          </a:xfrm>
        </p:spPr>
        <p:txBody>
          <a:bodyPr/>
          <a:lstStyle/>
          <a:p>
            <a:pPr algn="ctr"/>
            <a:r>
              <a:rPr lang="ru-RU" altLang="ru-RU" dirty="0" smtClean="0">
                <a:latin typeface="Times New Roman" pitchFamily="18" charset="0"/>
                <a:cs typeface="Times New Roman" pitchFamily="18" charset="0"/>
              </a:rPr>
              <a:t>ФГОС для детей с ОВЗ</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481328"/>
            <a:ext cx="8229600" cy="5162382"/>
          </a:xfrm>
        </p:spPr>
        <p:txBody>
          <a:bodyPr>
            <a:normAutofit fontScale="85000" lnSpcReduction="10000"/>
          </a:bodyPr>
          <a:lstStyle/>
          <a:p>
            <a:r>
              <a:rPr lang="ru-RU" dirty="0" smtClean="0"/>
              <a:t>Размывание границ образовательных учреждений, перенос центра тяжести на общеобразовательные организации.</a:t>
            </a:r>
          </a:p>
          <a:p>
            <a:r>
              <a:rPr lang="ru-RU" dirty="0" smtClean="0"/>
              <a:t>Увеличение разрыва между сложностью образовательных воздействий, требований социума и возможностями ребенка.</a:t>
            </a:r>
          </a:p>
          <a:p>
            <a:r>
              <a:rPr lang="ru-RU" dirty="0" smtClean="0"/>
              <a:t>Постепенная ликвидация всех «противопоказаний» к приему детей в образовательные организации.</a:t>
            </a:r>
          </a:p>
          <a:p>
            <a:r>
              <a:rPr lang="ru-RU" dirty="0" smtClean="0"/>
              <a:t>Размывание классических типов (категорий) детей с отклонениями: усложнение структуры нарушений с частой их сочетаемостью </a:t>
            </a:r>
          </a:p>
          <a:p>
            <a:r>
              <a:rPr lang="ru-RU" dirty="0" smtClean="0"/>
              <a:t>ПМПК становится одним из основных механизмов реформирования образовательных отношений между семьями детей с ОВЗ и системой образования.</a:t>
            </a:r>
          </a:p>
          <a:p>
            <a:endParaRPr lang="ru-RU" dirty="0"/>
          </a:p>
        </p:txBody>
      </p:sp>
      <p:sp>
        <p:nvSpPr>
          <p:cNvPr id="3" name="Заголовок 2"/>
          <p:cNvSpPr>
            <a:spLocks noGrp="1"/>
          </p:cNvSpPr>
          <p:nvPr>
            <p:ph type="title"/>
          </p:nvPr>
        </p:nvSpPr>
        <p:spPr/>
        <p:txBody>
          <a:bodyPr>
            <a:noAutofit/>
          </a:bodyPr>
          <a:lstStyle/>
          <a:p>
            <a:pPr algn="ctr"/>
            <a:r>
              <a:rPr lang="ru-RU" sz="3600" dirty="0" smtClean="0">
                <a:latin typeface="+mn-lt"/>
              </a:rPr>
              <a:t>М.М. Семаго об образовании детей с ОВЗ</a:t>
            </a:r>
            <a:endParaRPr lang="ru-RU" sz="3600" dirty="0">
              <a:latin typeface="+mn-lt"/>
            </a:endParaRPr>
          </a:p>
        </p:txBody>
      </p:sp>
      <p:sp>
        <p:nvSpPr>
          <p:cNvPr id="4" name="Стрелка вправо 3"/>
          <p:cNvSpPr/>
          <p:nvPr/>
        </p:nvSpPr>
        <p:spPr>
          <a:xfrm>
            <a:off x="4500562" y="4929198"/>
            <a:ext cx="500066"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lgn="ctr" eaLnBrk="1" hangingPunct="1"/>
            <a:r>
              <a:rPr lang="ru-RU" altLang="ru-RU" dirty="0" smtClean="0">
                <a:latin typeface="+mn-lt"/>
              </a:rPr>
              <a:t>Спасибо за внимание!</a:t>
            </a:r>
          </a:p>
        </p:txBody>
      </p:sp>
      <p:sp>
        <p:nvSpPr>
          <p:cNvPr id="35843" name="Rectangle 3"/>
          <p:cNvSpPr>
            <a:spLocks noGrp="1" noChangeArrowheads="1"/>
          </p:cNvSpPr>
          <p:nvPr>
            <p:ph type="body" idx="1"/>
          </p:nvPr>
        </p:nvSpPr>
        <p:spPr>
          <a:xfrm>
            <a:off x="457200" y="2000240"/>
            <a:ext cx="8229600" cy="4007051"/>
          </a:xfrm>
        </p:spPr>
        <p:txBody>
          <a:bodyPr/>
          <a:lstStyle/>
          <a:p>
            <a:pPr eaLnBrk="1" hangingPunct="1">
              <a:defRPr/>
            </a:pPr>
            <a:r>
              <a:rPr lang="ru-RU" altLang="ru-RU" sz="2800" dirty="0" smtClean="0">
                <a:hlinkClick r:id="rId2"/>
              </a:rPr>
              <a:t>http://www.inclusive-edu.ru</a:t>
            </a:r>
            <a:r>
              <a:rPr lang="ru-RU" altLang="ru-RU" sz="2800" dirty="0" smtClean="0"/>
              <a:t> </a:t>
            </a:r>
          </a:p>
          <a:p>
            <a:pPr marL="0" indent="0" eaLnBrk="1" hangingPunct="1">
              <a:buFont typeface="Wingdings" pitchFamily="2" charset="2"/>
              <a:buNone/>
              <a:defRPr/>
            </a:pPr>
            <a:r>
              <a:rPr lang="ru-RU" altLang="ru-RU" sz="2800" dirty="0" smtClean="0"/>
              <a:t>сайт Института проблем инклюзивного образования (ИПИО МГППУ)</a:t>
            </a:r>
          </a:p>
          <a:p>
            <a:pPr eaLnBrk="1" hangingPunct="1">
              <a:defRPr/>
            </a:pPr>
            <a:r>
              <a:rPr lang="ru-RU" altLang="ru-RU" sz="2800" dirty="0" smtClean="0">
                <a:hlinkClick r:id="rId3"/>
              </a:rPr>
              <a:t>http://www.edu-open.ru</a:t>
            </a:r>
            <a:r>
              <a:rPr lang="ru-RU" altLang="ru-RU" sz="2800" dirty="0" smtClean="0"/>
              <a:t> , </a:t>
            </a:r>
          </a:p>
          <a:p>
            <a:pPr marL="0" indent="0" eaLnBrk="1" hangingPunct="1">
              <a:buFont typeface="Wingdings" pitchFamily="2" charset="2"/>
              <a:buNone/>
              <a:defRPr/>
            </a:pPr>
            <a:r>
              <a:rPr lang="ru-RU" altLang="ru-RU" sz="2800" dirty="0" smtClean="0"/>
              <a:t>сайт проекта Департамента образования </a:t>
            </a:r>
            <a:r>
              <a:rPr lang="ru-RU" altLang="ru-RU" sz="2800" dirty="0" err="1" smtClean="0"/>
              <a:t>г.Москвы</a:t>
            </a:r>
            <a:r>
              <a:rPr lang="ru-RU" altLang="ru-RU" sz="2800" dirty="0" smtClean="0"/>
              <a:t> «Образование без границ» </a:t>
            </a:r>
          </a:p>
          <a:p>
            <a:pPr marL="0" indent="0" eaLnBrk="1" hangingPunct="1">
              <a:buFont typeface="Wingdings" pitchFamily="2" charset="2"/>
              <a:buNone/>
              <a:defRPr/>
            </a:pPr>
            <a:endParaRPr lang="ru-RU" altLang="ru-RU" sz="2800" dirty="0" smtClean="0"/>
          </a:p>
          <a:p>
            <a:pPr eaLnBrk="1" hangingPunct="1">
              <a:buNone/>
              <a:defRPr/>
            </a:pPr>
            <a:endParaRPr lang="ru-RU" altLang="ru-RU" sz="2800" dirty="0" smtClean="0"/>
          </a:p>
          <a:p>
            <a:pPr eaLnBrk="1" hangingPunct="1">
              <a:defRPr/>
            </a:pPr>
            <a:endParaRPr lang="ru-RU" altLang="ru-RU" sz="28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435</TotalTime>
  <Words>2375</Words>
  <PresentationFormat>Экран (4:3)</PresentationFormat>
  <Paragraphs>190</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Открытая</vt:lpstr>
      <vt:lpstr>Нормативные правовые требования к реализации основных направлений деятельности ПМПК</vt:lpstr>
      <vt:lpstr> «МОСКОВСКИЙ ГОРОДСКОЙ ПСИХОЛОГО-ПЕДАГОГИЧЕСКИЙ УНИВЕРСИТЕТ» Институт проблем инклюзивного образования </vt:lpstr>
      <vt:lpstr>По данным Минздрава РФ</vt:lpstr>
      <vt:lpstr>Образование лиц с ОВЗ</vt:lpstr>
      <vt:lpstr> ФЗ от 03.05.2012 № 46-ФЗ «О ратификации конвенции о правах инвалидов» </vt:lpstr>
      <vt:lpstr>Право на образование Статья 18 Федерального закона от 24.11.1995 г.   № 181-ФЗ «О социальной защите инвалидов в Российской Федерации» </vt:lpstr>
      <vt:lpstr> Национальная стратегия действий в интересах детей на 2012 - 2017 годы (утв. Указом Президента РФ от 1.06.2012 г. № 761) </vt:lpstr>
      <vt:lpstr>ФЗ от 29.12.2012 № 273-ФЗ  «Об образовании в Российской Федерации»</vt:lpstr>
      <vt:lpstr>Статья 34. Основные права обучающихся и меры их социальной поддержки и стимулирования </vt:lpstr>
      <vt:lpstr>Статья 44. Права, обязанности и ответственность в сфере образования родителей (законных представителей) несовершеннолетних обучающихся </vt:lpstr>
      <vt:lpstr>Статья 48. Обязанности и ответственность педагогических работников</vt:lpstr>
      <vt:lpstr>Статья 55. Общие требования к приему на обучение в организацию, осуществляющую образовательную деятельность</vt:lpstr>
      <vt:lpstr>Статья 58. Промежуточная аттестация обучающихся</vt:lpstr>
      <vt:lpstr>Статья 79. Организация получения образования обучающимися с ограниченными возможностями здоровья</vt:lpstr>
      <vt:lpstr>Статья 79. Организация получения образования обучающимися с ограниченными возможностями здоровья </vt:lpstr>
      <vt:lpstr>Статья 79. Организация получения образования обучающимися с ограниченными возможностями здоровья</vt:lpstr>
      <vt:lpstr>Статья 79. Организация получения образования обучающимися с ограниченными возможностями здоровья</vt:lpstr>
      <vt:lpstr>Адаптированная основная общеобразовательная программа (АООП)</vt:lpstr>
      <vt:lpstr>Комментарии к ФЗ №273</vt:lpstr>
      <vt:lpstr>Адаптированная образовательная программа (АОП)</vt:lpstr>
      <vt:lpstr>Формы получения образования</vt:lpstr>
      <vt:lpstr>Пример заключения и рекомендаций ПМПК</vt:lpstr>
      <vt:lpstr>Положение о психолого-медико-педагогической комиссии (Приказ Министерства образования и науки Российской Федерации от 20 сентября 2013 г. N 1082 г. )</vt:lpstr>
      <vt:lpstr>II. Основные направления деятельности и права комиссии</vt:lpstr>
      <vt:lpstr>II. Основные направления деятельности и права комиссии</vt:lpstr>
      <vt:lpstr> ПРИКАЗ от 10 декабря 2013 г. N 723 МИНИСТЕРСТВА ТРУДА И СОЦИАЛЬНОЙ ЗАЩИТЫ РОССИЙСКОЙ ФЕДЕРАЦИИ   ОБ ОРГАНИЗАЦИИ РАБОТЫ ПО МЕЖВЕДОМСТВЕННОМУ ВЗАИМОДЕЙСТВИЮ ФЕДЕРАЛЬНЫХ ГОСУДАРСТВЕННЫХ УЧРЕЖДЕНИЙ МЕДИКО-СОЦИАЛЬНОЙ ЭКСПЕРТИЗЫ С ПСИХОЛОГО-МЕДИКО-ПЕДАГОГИЧЕСКИМИ КОМИССИЯМИ</vt:lpstr>
      <vt:lpstr>ПРИКАЗ от 10 декабря 2013 г. N 723</vt:lpstr>
      <vt:lpstr>Приказ Минздравсоцразвития РФ от 23.12.2009 г. № 1013н   «Об утверждении классификаций и критериев, используемых при осуществлении медико-социальной экспертизы граждан ФГУ МСЭ» Список изменяющих документов (в ред. Приказа Минздравсоцразвития РФ от 26.01.2012 № 60н)</vt:lpstr>
      <vt:lpstr>Слайд 29</vt:lpstr>
      <vt:lpstr>ФГОС для детей с ОВЗ</vt:lpstr>
      <vt:lpstr>М.М. Семаго об образовании детей с ОВЗ</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Нормативные правовые требования к реализации основных направлений деятельности ПМПК</dc:title>
  <dc:creator>АРМ</dc:creator>
  <cp:lastModifiedBy>АРМ</cp:lastModifiedBy>
  <cp:revision>45</cp:revision>
  <dcterms:created xsi:type="dcterms:W3CDTF">2015-10-14T08:01:12Z</dcterms:created>
  <dcterms:modified xsi:type="dcterms:W3CDTF">2015-10-15T06:45:06Z</dcterms:modified>
</cp:coreProperties>
</file>